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9"/>
  </p:notesMasterIdLst>
  <p:sldIdLst>
    <p:sldId id="256" r:id="rId2"/>
    <p:sldId id="299" r:id="rId3"/>
    <p:sldId id="308" r:id="rId4"/>
    <p:sldId id="259" r:id="rId5"/>
    <p:sldId id="263" r:id="rId6"/>
    <p:sldId id="309" r:id="rId7"/>
    <p:sldId id="264" r:id="rId8"/>
    <p:sldId id="310" r:id="rId9"/>
    <p:sldId id="265" r:id="rId10"/>
    <p:sldId id="266" r:id="rId11"/>
    <p:sldId id="313" r:id="rId12"/>
    <p:sldId id="311" r:id="rId13"/>
    <p:sldId id="268" r:id="rId14"/>
    <p:sldId id="269" r:id="rId15"/>
    <p:sldId id="316" r:id="rId16"/>
    <p:sldId id="276" r:id="rId17"/>
    <p:sldId id="288" r:id="rId18"/>
    <p:sldId id="272" r:id="rId19"/>
    <p:sldId id="282" r:id="rId20"/>
    <p:sldId id="317" r:id="rId21"/>
    <p:sldId id="291" r:id="rId22"/>
    <p:sldId id="261" r:id="rId23"/>
    <p:sldId id="284" r:id="rId24"/>
    <p:sldId id="286" r:id="rId25"/>
    <p:sldId id="285" r:id="rId26"/>
    <p:sldId id="292" r:id="rId27"/>
    <p:sldId id="287" r:id="rId28"/>
    <p:sldId id="289" r:id="rId29"/>
    <p:sldId id="290" r:id="rId30"/>
    <p:sldId id="293" r:id="rId31"/>
    <p:sldId id="294" r:id="rId32"/>
    <p:sldId id="295" r:id="rId33"/>
    <p:sldId id="302" r:id="rId34"/>
    <p:sldId id="303" r:id="rId35"/>
    <p:sldId id="296" r:id="rId36"/>
    <p:sldId id="297" r:id="rId37"/>
    <p:sldId id="298" r:id="rId38"/>
    <p:sldId id="270" r:id="rId39"/>
    <p:sldId id="271" r:id="rId40"/>
    <p:sldId id="281" r:id="rId41"/>
    <p:sldId id="278" r:id="rId42"/>
    <p:sldId id="304" r:id="rId43"/>
    <p:sldId id="306" r:id="rId44"/>
    <p:sldId id="301" r:id="rId45"/>
    <p:sldId id="260" r:id="rId46"/>
    <p:sldId id="307" r:id="rId47"/>
    <p:sldId id="279" r:id="rId4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20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9772" autoAdjust="0"/>
  </p:normalViewPr>
  <p:slideViewPr>
    <p:cSldViewPr>
      <p:cViewPr>
        <p:scale>
          <a:sx n="48" d="100"/>
          <a:sy n="48" d="100"/>
        </p:scale>
        <p:origin x="-3312" y="-139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130"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0D7055-085A-41CB-AB82-B0808774D437}"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fr-FR"/>
        </a:p>
      </dgm:t>
    </dgm:pt>
    <dgm:pt modelId="{FC7D93F7-3A79-4A47-A4BB-F5725498D39F}">
      <dgm:prSet custT="1"/>
      <dgm:spPr/>
      <dgm:t>
        <a:bodyPr/>
        <a:lstStyle/>
        <a:p>
          <a:pPr rtl="0"/>
          <a:r>
            <a:rPr lang="fr-FR" sz="2400" dirty="0" smtClean="0"/>
            <a:t>Du MASER au LASER : l’histoire d’une découverte</a:t>
          </a:r>
          <a:endParaRPr lang="fr-FR" sz="2400" dirty="0"/>
        </a:p>
      </dgm:t>
    </dgm:pt>
    <dgm:pt modelId="{BFF51906-0A2A-42A2-9B35-F9865E99A353}" type="parTrans" cxnId="{8E63CE08-F24F-408D-B11F-28ED446E2DD3}">
      <dgm:prSet/>
      <dgm:spPr/>
      <dgm:t>
        <a:bodyPr/>
        <a:lstStyle/>
        <a:p>
          <a:endParaRPr lang="fr-FR" sz="2000"/>
        </a:p>
      </dgm:t>
    </dgm:pt>
    <dgm:pt modelId="{786F70CF-C07B-4880-84A9-4C5CA8CD05CD}" type="sibTrans" cxnId="{8E63CE08-F24F-408D-B11F-28ED446E2DD3}">
      <dgm:prSet/>
      <dgm:spPr/>
      <dgm:t>
        <a:bodyPr/>
        <a:lstStyle/>
        <a:p>
          <a:endParaRPr lang="fr-FR" sz="2000"/>
        </a:p>
      </dgm:t>
    </dgm:pt>
    <dgm:pt modelId="{DCCA9255-7B81-4C52-9976-84E4A76D1B55}">
      <dgm:prSet custT="1"/>
      <dgm:spPr/>
      <dgm:t>
        <a:bodyPr/>
        <a:lstStyle/>
        <a:p>
          <a:pPr rtl="0"/>
          <a:r>
            <a:rPr lang="fr-FR" sz="2400" dirty="0" smtClean="0"/>
            <a:t>Finalement, qui est vraiment l’inventeur du LASER ?  </a:t>
          </a:r>
          <a:endParaRPr lang="fr-FR" sz="2400" dirty="0"/>
        </a:p>
      </dgm:t>
    </dgm:pt>
    <dgm:pt modelId="{F78331E5-0DBD-44CD-9ED3-C952EEAADFCC}" type="parTrans" cxnId="{55E60666-D909-4F8E-AA37-8E043EE2E1BC}">
      <dgm:prSet/>
      <dgm:spPr/>
      <dgm:t>
        <a:bodyPr/>
        <a:lstStyle/>
        <a:p>
          <a:endParaRPr lang="fr-FR" sz="2000"/>
        </a:p>
      </dgm:t>
    </dgm:pt>
    <dgm:pt modelId="{EFEBE567-02AF-4EFB-B1C9-4E7A722142D5}" type="sibTrans" cxnId="{55E60666-D909-4F8E-AA37-8E043EE2E1BC}">
      <dgm:prSet/>
      <dgm:spPr/>
      <dgm:t>
        <a:bodyPr/>
        <a:lstStyle/>
        <a:p>
          <a:endParaRPr lang="fr-FR" sz="2000"/>
        </a:p>
      </dgm:t>
    </dgm:pt>
    <dgm:pt modelId="{33634408-4BE0-496D-B5E7-DE06FD9B2FEC}">
      <dgm:prSet custT="1"/>
      <dgm:spPr/>
      <dgm:t>
        <a:bodyPr/>
        <a:lstStyle/>
        <a:p>
          <a:pPr rtl="0"/>
          <a:r>
            <a:rPr lang="fr-FR" sz="2400" dirty="0" smtClean="0"/>
            <a:t>Comment a-t-on parlé de cette découverte dans la presse à l’époque ?</a:t>
          </a:r>
          <a:endParaRPr lang="fr-FR" sz="2400" dirty="0"/>
        </a:p>
      </dgm:t>
    </dgm:pt>
    <dgm:pt modelId="{E59B239F-430A-4050-9079-617B5E78534B}" type="parTrans" cxnId="{DA69AA3F-E7CF-46EB-9DC2-8740DF62024D}">
      <dgm:prSet/>
      <dgm:spPr/>
      <dgm:t>
        <a:bodyPr/>
        <a:lstStyle/>
        <a:p>
          <a:endParaRPr lang="fr-FR" sz="2000"/>
        </a:p>
      </dgm:t>
    </dgm:pt>
    <dgm:pt modelId="{69CC4838-240B-4981-B484-68CBBDC327F7}" type="sibTrans" cxnId="{DA69AA3F-E7CF-46EB-9DC2-8740DF62024D}">
      <dgm:prSet/>
      <dgm:spPr/>
      <dgm:t>
        <a:bodyPr/>
        <a:lstStyle/>
        <a:p>
          <a:endParaRPr lang="fr-FR" sz="2000"/>
        </a:p>
      </dgm:t>
    </dgm:pt>
    <dgm:pt modelId="{D53EDF6F-031C-48A7-871B-F20109D20021}">
      <dgm:prSet custT="1"/>
      <dgm:spPr/>
      <dgm:t>
        <a:bodyPr/>
        <a:lstStyle/>
        <a:p>
          <a:pPr rtl="0"/>
          <a:r>
            <a:rPr lang="fr-FR" sz="2400" dirty="0" smtClean="0"/>
            <a:t>Le mythe du rayon de la mort : quand la réalité ne rattrape pas toujours la fiction…</a:t>
          </a:r>
          <a:endParaRPr lang="fr-FR" sz="2400" dirty="0"/>
        </a:p>
      </dgm:t>
    </dgm:pt>
    <dgm:pt modelId="{242C8B4B-26DA-43A6-979F-F7BE870C39C0}" type="parTrans" cxnId="{417B408D-37D7-4FB7-B18C-0B44DAFDA89C}">
      <dgm:prSet/>
      <dgm:spPr/>
      <dgm:t>
        <a:bodyPr/>
        <a:lstStyle/>
        <a:p>
          <a:endParaRPr lang="fr-FR" sz="2000"/>
        </a:p>
      </dgm:t>
    </dgm:pt>
    <dgm:pt modelId="{1C04DB53-8A9D-4B39-B13B-CE6A69DA70FF}" type="sibTrans" cxnId="{417B408D-37D7-4FB7-B18C-0B44DAFDA89C}">
      <dgm:prSet/>
      <dgm:spPr/>
      <dgm:t>
        <a:bodyPr/>
        <a:lstStyle/>
        <a:p>
          <a:endParaRPr lang="fr-FR" sz="2000"/>
        </a:p>
      </dgm:t>
    </dgm:pt>
    <dgm:pt modelId="{039CE670-1194-47F6-96DF-BB68B9749B75}">
      <dgm:prSet custT="1"/>
      <dgm:spPr/>
      <dgm:t>
        <a:bodyPr/>
        <a:lstStyle/>
        <a:p>
          <a:pPr rtl="0"/>
          <a:r>
            <a:rPr lang="fr-FR" sz="2400" dirty="0" smtClean="0"/>
            <a:t>Le laser au cinéma… et dans notre vie de tous les jours.</a:t>
          </a:r>
          <a:endParaRPr lang="fr-FR" sz="2400" dirty="0"/>
        </a:p>
      </dgm:t>
    </dgm:pt>
    <dgm:pt modelId="{3421D7EA-10C7-4D19-9069-356363A1B5F6}" type="parTrans" cxnId="{62E22692-36F4-45B6-852C-0061335FB0A0}">
      <dgm:prSet/>
      <dgm:spPr/>
      <dgm:t>
        <a:bodyPr/>
        <a:lstStyle/>
        <a:p>
          <a:endParaRPr lang="fr-FR" sz="2000"/>
        </a:p>
      </dgm:t>
    </dgm:pt>
    <dgm:pt modelId="{240B34F5-31A1-4409-9824-521BC9D20357}" type="sibTrans" cxnId="{62E22692-36F4-45B6-852C-0061335FB0A0}">
      <dgm:prSet/>
      <dgm:spPr/>
      <dgm:t>
        <a:bodyPr/>
        <a:lstStyle/>
        <a:p>
          <a:endParaRPr lang="fr-FR" sz="2000"/>
        </a:p>
      </dgm:t>
    </dgm:pt>
    <dgm:pt modelId="{22A8021E-0370-49C0-8B32-19E2A8EBDB03}" type="pres">
      <dgm:prSet presAssocID="{980D7055-085A-41CB-AB82-B0808774D437}" presName="linear" presStyleCnt="0">
        <dgm:presLayoutVars>
          <dgm:animLvl val="lvl"/>
          <dgm:resizeHandles val="exact"/>
        </dgm:presLayoutVars>
      </dgm:prSet>
      <dgm:spPr/>
      <dgm:t>
        <a:bodyPr/>
        <a:lstStyle/>
        <a:p>
          <a:endParaRPr lang="fr-FR"/>
        </a:p>
      </dgm:t>
    </dgm:pt>
    <dgm:pt modelId="{2FA5DF95-1C31-4065-87C0-75224B9CD163}" type="pres">
      <dgm:prSet presAssocID="{FC7D93F7-3A79-4A47-A4BB-F5725498D39F}" presName="parentText" presStyleLbl="node1" presStyleIdx="0" presStyleCnt="5">
        <dgm:presLayoutVars>
          <dgm:chMax val="0"/>
          <dgm:bulletEnabled val="1"/>
        </dgm:presLayoutVars>
      </dgm:prSet>
      <dgm:spPr/>
      <dgm:t>
        <a:bodyPr/>
        <a:lstStyle/>
        <a:p>
          <a:endParaRPr lang="fr-FR"/>
        </a:p>
      </dgm:t>
    </dgm:pt>
    <dgm:pt modelId="{0760B450-2C53-42B7-B76A-3BB729BF0144}" type="pres">
      <dgm:prSet presAssocID="{786F70CF-C07B-4880-84A9-4C5CA8CD05CD}" presName="spacer" presStyleCnt="0"/>
      <dgm:spPr/>
      <dgm:t>
        <a:bodyPr/>
        <a:lstStyle/>
        <a:p>
          <a:endParaRPr lang="fr-FR"/>
        </a:p>
      </dgm:t>
    </dgm:pt>
    <dgm:pt modelId="{71D73DAA-5E0A-4083-BDEE-7DA5CD5CD957}" type="pres">
      <dgm:prSet presAssocID="{DCCA9255-7B81-4C52-9976-84E4A76D1B55}" presName="parentText" presStyleLbl="node1" presStyleIdx="1" presStyleCnt="5">
        <dgm:presLayoutVars>
          <dgm:chMax val="0"/>
          <dgm:bulletEnabled val="1"/>
        </dgm:presLayoutVars>
      </dgm:prSet>
      <dgm:spPr/>
      <dgm:t>
        <a:bodyPr/>
        <a:lstStyle/>
        <a:p>
          <a:endParaRPr lang="fr-FR"/>
        </a:p>
      </dgm:t>
    </dgm:pt>
    <dgm:pt modelId="{1F62E62E-3DCB-454B-8067-2FEB6E421B95}" type="pres">
      <dgm:prSet presAssocID="{EFEBE567-02AF-4EFB-B1C9-4E7A722142D5}" presName="spacer" presStyleCnt="0"/>
      <dgm:spPr/>
      <dgm:t>
        <a:bodyPr/>
        <a:lstStyle/>
        <a:p>
          <a:endParaRPr lang="fr-FR"/>
        </a:p>
      </dgm:t>
    </dgm:pt>
    <dgm:pt modelId="{858864EA-85F8-4950-AEB7-2BCD8022F1DD}" type="pres">
      <dgm:prSet presAssocID="{33634408-4BE0-496D-B5E7-DE06FD9B2FEC}" presName="parentText" presStyleLbl="node1" presStyleIdx="2" presStyleCnt="5">
        <dgm:presLayoutVars>
          <dgm:chMax val="0"/>
          <dgm:bulletEnabled val="1"/>
        </dgm:presLayoutVars>
      </dgm:prSet>
      <dgm:spPr/>
      <dgm:t>
        <a:bodyPr/>
        <a:lstStyle/>
        <a:p>
          <a:endParaRPr lang="fr-FR"/>
        </a:p>
      </dgm:t>
    </dgm:pt>
    <dgm:pt modelId="{D09B820B-4AEE-4DF0-B619-02BC44F74502}" type="pres">
      <dgm:prSet presAssocID="{69CC4838-240B-4981-B484-68CBBDC327F7}" presName="spacer" presStyleCnt="0"/>
      <dgm:spPr/>
      <dgm:t>
        <a:bodyPr/>
        <a:lstStyle/>
        <a:p>
          <a:endParaRPr lang="fr-FR"/>
        </a:p>
      </dgm:t>
    </dgm:pt>
    <dgm:pt modelId="{52EEA9F8-C8AD-4331-AF66-4657B7D35011}" type="pres">
      <dgm:prSet presAssocID="{D53EDF6F-031C-48A7-871B-F20109D20021}" presName="parentText" presStyleLbl="node1" presStyleIdx="3" presStyleCnt="5">
        <dgm:presLayoutVars>
          <dgm:chMax val="0"/>
          <dgm:bulletEnabled val="1"/>
        </dgm:presLayoutVars>
      </dgm:prSet>
      <dgm:spPr/>
      <dgm:t>
        <a:bodyPr/>
        <a:lstStyle/>
        <a:p>
          <a:endParaRPr lang="fr-FR"/>
        </a:p>
      </dgm:t>
    </dgm:pt>
    <dgm:pt modelId="{F712014D-BCE5-4F85-ACEE-07F3E01E18AB}" type="pres">
      <dgm:prSet presAssocID="{1C04DB53-8A9D-4B39-B13B-CE6A69DA70FF}" presName="spacer" presStyleCnt="0"/>
      <dgm:spPr/>
      <dgm:t>
        <a:bodyPr/>
        <a:lstStyle/>
        <a:p>
          <a:endParaRPr lang="fr-FR"/>
        </a:p>
      </dgm:t>
    </dgm:pt>
    <dgm:pt modelId="{EB866599-D2D7-448F-AC36-C28319113B02}" type="pres">
      <dgm:prSet presAssocID="{039CE670-1194-47F6-96DF-BB68B9749B75}" presName="parentText" presStyleLbl="node1" presStyleIdx="4" presStyleCnt="5">
        <dgm:presLayoutVars>
          <dgm:chMax val="0"/>
          <dgm:bulletEnabled val="1"/>
        </dgm:presLayoutVars>
      </dgm:prSet>
      <dgm:spPr/>
      <dgm:t>
        <a:bodyPr/>
        <a:lstStyle/>
        <a:p>
          <a:endParaRPr lang="fr-FR"/>
        </a:p>
      </dgm:t>
    </dgm:pt>
  </dgm:ptLst>
  <dgm:cxnLst>
    <dgm:cxn modelId="{3FEE6C9D-A8B7-47CD-95BA-7126C6D9F8D1}" type="presOf" srcId="{FC7D93F7-3A79-4A47-A4BB-F5725498D39F}" destId="{2FA5DF95-1C31-4065-87C0-75224B9CD163}" srcOrd="0" destOrd="0" presId="urn:microsoft.com/office/officeart/2005/8/layout/vList2"/>
    <dgm:cxn modelId="{55E60666-D909-4F8E-AA37-8E043EE2E1BC}" srcId="{980D7055-085A-41CB-AB82-B0808774D437}" destId="{DCCA9255-7B81-4C52-9976-84E4A76D1B55}" srcOrd="1" destOrd="0" parTransId="{F78331E5-0DBD-44CD-9ED3-C952EEAADFCC}" sibTransId="{EFEBE567-02AF-4EFB-B1C9-4E7A722142D5}"/>
    <dgm:cxn modelId="{184732DB-343B-44E6-BDD6-7C404F57447D}" type="presOf" srcId="{039CE670-1194-47F6-96DF-BB68B9749B75}" destId="{EB866599-D2D7-448F-AC36-C28319113B02}" srcOrd="0" destOrd="0" presId="urn:microsoft.com/office/officeart/2005/8/layout/vList2"/>
    <dgm:cxn modelId="{3E0F7FE5-7C9F-4139-954A-37469D02677C}" type="presOf" srcId="{980D7055-085A-41CB-AB82-B0808774D437}" destId="{22A8021E-0370-49C0-8B32-19E2A8EBDB03}" srcOrd="0" destOrd="0" presId="urn:microsoft.com/office/officeart/2005/8/layout/vList2"/>
    <dgm:cxn modelId="{92ABD8C8-6783-4499-9687-402C22511551}" type="presOf" srcId="{DCCA9255-7B81-4C52-9976-84E4A76D1B55}" destId="{71D73DAA-5E0A-4083-BDEE-7DA5CD5CD957}" srcOrd="0" destOrd="0" presId="urn:microsoft.com/office/officeart/2005/8/layout/vList2"/>
    <dgm:cxn modelId="{4751AEC5-D60C-4FED-B256-4FFDC3E5B71F}" type="presOf" srcId="{D53EDF6F-031C-48A7-871B-F20109D20021}" destId="{52EEA9F8-C8AD-4331-AF66-4657B7D35011}" srcOrd="0" destOrd="0" presId="urn:microsoft.com/office/officeart/2005/8/layout/vList2"/>
    <dgm:cxn modelId="{1E76509B-57C1-41C6-B55E-E00EC3F4B778}" type="presOf" srcId="{33634408-4BE0-496D-B5E7-DE06FD9B2FEC}" destId="{858864EA-85F8-4950-AEB7-2BCD8022F1DD}" srcOrd="0" destOrd="0" presId="urn:microsoft.com/office/officeart/2005/8/layout/vList2"/>
    <dgm:cxn modelId="{8E63CE08-F24F-408D-B11F-28ED446E2DD3}" srcId="{980D7055-085A-41CB-AB82-B0808774D437}" destId="{FC7D93F7-3A79-4A47-A4BB-F5725498D39F}" srcOrd="0" destOrd="0" parTransId="{BFF51906-0A2A-42A2-9B35-F9865E99A353}" sibTransId="{786F70CF-C07B-4880-84A9-4C5CA8CD05CD}"/>
    <dgm:cxn modelId="{62E22692-36F4-45B6-852C-0061335FB0A0}" srcId="{980D7055-085A-41CB-AB82-B0808774D437}" destId="{039CE670-1194-47F6-96DF-BB68B9749B75}" srcOrd="4" destOrd="0" parTransId="{3421D7EA-10C7-4D19-9069-356363A1B5F6}" sibTransId="{240B34F5-31A1-4409-9824-521BC9D20357}"/>
    <dgm:cxn modelId="{417B408D-37D7-4FB7-B18C-0B44DAFDA89C}" srcId="{980D7055-085A-41CB-AB82-B0808774D437}" destId="{D53EDF6F-031C-48A7-871B-F20109D20021}" srcOrd="3" destOrd="0" parTransId="{242C8B4B-26DA-43A6-979F-F7BE870C39C0}" sibTransId="{1C04DB53-8A9D-4B39-B13B-CE6A69DA70FF}"/>
    <dgm:cxn modelId="{DA69AA3F-E7CF-46EB-9DC2-8740DF62024D}" srcId="{980D7055-085A-41CB-AB82-B0808774D437}" destId="{33634408-4BE0-496D-B5E7-DE06FD9B2FEC}" srcOrd="2" destOrd="0" parTransId="{E59B239F-430A-4050-9079-617B5E78534B}" sibTransId="{69CC4838-240B-4981-B484-68CBBDC327F7}"/>
    <dgm:cxn modelId="{7151FF4D-4AA4-47EE-873B-4ED4D0C94AB0}" type="presParOf" srcId="{22A8021E-0370-49C0-8B32-19E2A8EBDB03}" destId="{2FA5DF95-1C31-4065-87C0-75224B9CD163}" srcOrd="0" destOrd="0" presId="urn:microsoft.com/office/officeart/2005/8/layout/vList2"/>
    <dgm:cxn modelId="{31E1B820-3BE5-4D18-BC0C-0EB84605CDB3}" type="presParOf" srcId="{22A8021E-0370-49C0-8B32-19E2A8EBDB03}" destId="{0760B450-2C53-42B7-B76A-3BB729BF0144}" srcOrd="1" destOrd="0" presId="urn:microsoft.com/office/officeart/2005/8/layout/vList2"/>
    <dgm:cxn modelId="{44E57FA7-5F98-4A30-9BB9-D2D08F6E5C2C}" type="presParOf" srcId="{22A8021E-0370-49C0-8B32-19E2A8EBDB03}" destId="{71D73DAA-5E0A-4083-BDEE-7DA5CD5CD957}" srcOrd="2" destOrd="0" presId="urn:microsoft.com/office/officeart/2005/8/layout/vList2"/>
    <dgm:cxn modelId="{F4C418E2-996A-48A0-93CF-48478C8B2165}" type="presParOf" srcId="{22A8021E-0370-49C0-8B32-19E2A8EBDB03}" destId="{1F62E62E-3DCB-454B-8067-2FEB6E421B95}" srcOrd="3" destOrd="0" presId="urn:microsoft.com/office/officeart/2005/8/layout/vList2"/>
    <dgm:cxn modelId="{91B8FE36-2E8C-4CF8-8C70-3E2945DD07AA}" type="presParOf" srcId="{22A8021E-0370-49C0-8B32-19E2A8EBDB03}" destId="{858864EA-85F8-4950-AEB7-2BCD8022F1DD}" srcOrd="4" destOrd="0" presId="urn:microsoft.com/office/officeart/2005/8/layout/vList2"/>
    <dgm:cxn modelId="{2368C74E-A963-439C-8868-AEEB1821516F}" type="presParOf" srcId="{22A8021E-0370-49C0-8B32-19E2A8EBDB03}" destId="{D09B820B-4AEE-4DF0-B619-02BC44F74502}" srcOrd="5" destOrd="0" presId="urn:microsoft.com/office/officeart/2005/8/layout/vList2"/>
    <dgm:cxn modelId="{799EB35E-6339-47C1-8906-3D7D5865304B}" type="presParOf" srcId="{22A8021E-0370-49C0-8B32-19E2A8EBDB03}" destId="{52EEA9F8-C8AD-4331-AF66-4657B7D35011}" srcOrd="6" destOrd="0" presId="urn:microsoft.com/office/officeart/2005/8/layout/vList2"/>
    <dgm:cxn modelId="{53E95015-2749-4706-B418-1C0A3C20AD17}" type="presParOf" srcId="{22A8021E-0370-49C0-8B32-19E2A8EBDB03}" destId="{F712014D-BCE5-4F85-ACEE-07F3E01E18AB}" srcOrd="7" destOrd="0" presId="urn:microsoft.com/office/officeart/2005/8/layout/vList2"/>
    <dgm:cxn modelId="{29B657AD-ACEA-4FDE-82E9-F29401792F44}" type="presParOf" srcId="{22A8021E-0370-49C0-8B32-19E2A8EBDB03}" destId="{EB866599-D2D7-448F-AC36-C28319113B02}"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FA5DF95-1C31-4065-87C0-75224B9CD163}">
      <dsp:nvSpPr>
        <dsp:cNvPr id="0" name=""/>
        <dsp:cNvSpPr/>
      </dsp:nvSpPr>
      <dsp:spPr>
        <a:xfrm>
          <a:off x="0" y="852"/>
          <a:ext cx="9144000" cy="80208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t>Du MASER au LASER : l’histoire d’une découverte</a:t>
          </a:r>
          <a:endParaRPr lang="fr-FR" sz="2400" kern="1200" dirty="0"/>
        </a:p>
      </dsp:txBody>
      <dsp:txXfrm>
        <a:off x="0" y="852"/>
        <a:ext cx="9144000" cy="802089"/>
      </dsp:txXfrm>
    </dsp:sp>
    <dsp:sp modelId="{71D73DAA-5E0A-4083-BDEE-7DA5CD5CD957}">
      <dsp:nvSpPr>
        <dsp:cNvPr id="0" name=""/>
        <dsp:cNvSpPr/>
      </dsp:nvSpPr>
      <dsp:spPr>
        <a:xfrm>
          <a:off x="0" y="815092"/>
          <a:ext cx="9144000" cy="802089"/>
        </a:xfrm>
        <a:prstGeom prst="roundRect">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t>Finalement, qui est vraiment l’inventeur du LASER ?  </a:t>
          </a:r>
          <a:endParaRPr lang="fr-FR" sz="2400" kern="1200" dirty="0"/>
        </a:p>
      </dsp:txBody>
      <dsp:txXfrm>
        <a:off x="0" y="815092"/>
        <a:ext cx="9144000" cy="802089"/>
      </dsp:txXfrm>
    </dsp:sp>
    <dsp:sp modelId="{858864EA-85F8-4950-AEB7-2BCD8022F1DD}">
      <dsp:nvSpPr>
        <dsp:cNvPr id="0" name=""/>
        <dsp:cNvSpPr/>
      </dsp:nvSpPr>
      <dsp:spPr>
        <a:xfrm>
          <a:off x="0" y="1629332"/>
          <a:ext cx="9144000" cy="802089"/>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t>Comment a-t-on parlé de cette découverte dans la presse à l’époque ?</a:t>
          </a:r>
          <a:endParaRPr lang="fr-FR" sz="2400" kern="1200" dirty="0"/>
        </a:p>
      </dsp:txBody>
      <dsp:txXfrm>
        <a:off x="0" y="1629332"/>
        <a:ext cx="9144000" cy="802089"/>
      </dsp:txXfrm>
    </dsp:sp>
    <dsp:sp modelId="{52EEA9F8-C8AD-4331-AF66-4657B7D35011}">
      <dsp:nvSpPr>
        <dsp:cNvPr id="0" name=""/>
        <dsp:cNvSpPr/>
      </dsp:nvSpPr>
      <dsp:spPr>
        <a:xfrm>
          <a:off x="0" y="2443572"/>
          <a:ext cx="9144000" cy="802089"/>
        </a:xfrm>
        <a:prstGeom prst="roundRect">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t>Le mythe du rayon de la mort : quand la réalité ne rattrape pas toujours la fiction…</a:t>
          </a:r>
          <a:endParaRPr lang="fr-FR" sz="2400" kern="1200" dirty="0"/>
        </a:p>
      </dsp:txBody>
      <dsp:txXfrm>
        <a:off x="0" y="2443572"/>
        <a:ext cx="9144000" cy="802089"/>
      </dsp:txXfrm>
    </dsp:sp>
    <dsp:sp modelId="{EB866599-D2D7-448F-AC36-C28319113B02}">
      <dsp:nvSpPr>
        <dsp:cNvPr id="0" name=""/>
        <dsp:cNvSpPr/>
      </dsp:nvSpPr>
      <dsp:spPr>
        <a:xfrm>
          <a:off x="0" y="3257812"/>
          <a:ext cx="9144000" cy="802089"/>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fr-FR" sz="2400" kern="1200" dirty="0" smtClean="0"/>
            <a:t>Le laser au cinéma… et dans notre vie de tous les jours.</a:t>
          </a:r>
          <a:endParaRPr lang="fr-FR" sz="2400" kern="1200" dirty="0"/>
        </a:p>
      </dsp:txBody>
      <dsp:txXfrm>
        <a:off x="0" y="3257812"/>
        <a:ext cx="9144000" cy="8020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6AE7A8-0063-4ED1-883C-73CDC64F5C21}" type="datetimeFigureOut">
              <a:rPr lang="fr-FR" smtClean="0"/>
              <a:pPr/>
              <a:t>16/11/2011</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34B5B-D96A-4C5C-8E71-3B231FF39178}"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fr.wikipedia.org/wiki/Titan_(mythologie_grecque)" TargetMode="External"/><Relationship Id="rId3" Type="http://schemas.openxmlformats.org/officeDocument/2006/relationships/hyperlink" Target="http://fr.wikipedia.org/wiki/Arg%C3%A8s" TargetMode="External"/><Relationship Id="rId7" Type="http://schemas.openxmlformats.org/officeDocument/2006/relationships/hyperlink" Target="http://fr.wikipedia.org/wiki/Crono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fr.wikipedia.org/wiki/Titanomachie" TargetMode="External"/><Relationship Id="rId5" Type="http://schemas.openxmlformats.org/officeDocument/2006/relationships/hyperlink" Target="http://fr.wikipedia.org/wiki/St%C3%A9rop%C3%A8s" TargetMode="External"/><Relationship Id="rId4" Type="http://schemas.openxmlformats.org/officeDocument/2006/relationships/hyperlink" Target="http://fr.wikipedia.org/wiki/Bront%C3%A8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E663150E-52ED-4D65-8D06-BACFAD0D380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0054FD51-1003-495C-8C53-6C976CCA0A5A}"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fr-FR" smtClean="0"/>
              <a:t>Rubis (synthetique, procédé « Verneuil », 1902) utilisé en horlogerie comme support pour les pieces rotatives à cause de sa sureté et de sa non-dilatation : il est donc bien connu et assez facilement disponible.</a:t>
            </a:r>
          </a:p>
          <a:p>
            <a:endParaRPr lang="fr-FR" smtClean="0"/>
          </a:p>
          <a:p>
            <a:r>
              <a:rPr lang="fr-FR" smtClean="0"/>
              <a:t>2 ecoles : 	les gaz (physique « simple ») pour townes et javan par ex</a:t>
            </a:r>
          </a:p>
          <a:p>
            <a:r>
              <a:rPr lang="fr-FR" smtClean="0"/>
              <a:t>	les solides (essor de la physique du solide) : « tout ce que vous pouvez faire avec un gaz, vous pouvez le faire avec un solide, mais mieux » (au détriment de la comprehension fine de la physique)</a:t>
            </a:r>
            <a:endParaRPr lang="en-US" smtClean="0"/>
          </a:p>
        </p:txBody>
      </p:sp>
      <p:sp>
        <p:nvSpPr>
          <p:cNvPr id="4" name="Slide Number Placeholder 3"/>
          <p:cNvSpPr>
            <a:spLocks noGrp="1"/>
          </p:cNvSpPr>
          <p:nvPr>
            <p:ph type="sldNum" sz="quarter" idx="5"/>
          </p:nvPr>
        </p:nvSpPr>
        <p:spPr/>
        <p:txBody>
          <a:bodyPr/>
          <a:lstStyle/>
          <a:p>
            <a:pPr>
              <a:defRPr/>
            </a:pPr>
            <a:fld id="{92258404-EFBF-479E-8C88-1BC020B899FE}"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fr-FR" smtClean="0"/>
              <a:t>Maiman miniaturise le maser à rubis en quelques mois : il gagne du credit aupres des HRL qui lui donne temps et argent</a:t>
            </a:r>
            <a:endParaRPr lang="en-US" smtClean="0"/>
          </a:p>
        </p:txBody>
      </p:sp>
      <p:sp>
        <p:nvSpPr>
          <p:cNvPr id="4" name="Slide Number Placeholder 3"/>
          <p:cNvSpPr>
            <a:spLocks noGrp="1"/>
          </p:cNvSpPr>
          <p:nvPr>
            <p:ph type="sldNum" sz="quarter" idx="5"/>
          </p:nvPr>
        </p:nvSpPr>
        <p:spPr/>
        <p:txBody>
          <a:bodyPr/>
          <a:lstStyle/>
          <a:p>
            <a:pPr>
              <a:defRPr/>
            </a:pPr>
            <a:fld id="{66A8FA0C-A14F-40F4-8F40-CBD215D3D45F}" type="slidenum">
              <a:rPr lang="en-US" smtClean="0"/>
              <a:pPr>
                <a:defRPr/>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7A5ECCE7-2E82-4788-808A-DF2EE07A3BFE}" type="slidenum">
              <a:rPr lang="en-US" smtClean="0"/>
              <a:pPr>
                <a:defRPr/>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F5E153D7-E6D7-4FE8-940A-12BF20A30D3C}" type="slidenum">
              <a:rPr lang="fr-FR" smtClean="0"/>
              <a:pPr/>
              <a:t>17</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8A87B767-E2DE-4CCF-A3DB-12C31325E264}" type="slidenum">
              <a:rPr lang="en-US" smtClean="0"/>
              <a:pPr>
                <a:defRPr/>
              </a:pPr>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19</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21</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fr-FR" smtClean="0"/>
              <a:t>Il est fabriqué par ses oncles, les trois cyclopes ouraniens  : </a:t>
            </a:r>
            <a:r>
              <a:rPr lang="fr-FR" smtClean="0">
                <a:hlinkClick r:id="rId3" tooltip="Argès"/>
              </a:rPr>
              <a:t>Argès</a:t>
            </a:r>
            <a:r>
              <a:rPr lang="fr-FR" smtClean="0"/>
              <a:t> ajoute la lueur, </a:t>
            </a:r>
            <a:r>
              <a:rPr lang="fr-FR" smtClean="0">
                <a:hlinkClick r:id="rId4" tooltip="Brontès"/>
              </a:rPr>
              <a:t>Brontès</a:t>
            </a:r>
            <a:r>
              <a:rPr lang="fr-FR" smtClean="0"/>
              <a:t> l'orage et </a:t>
            </a:r>
            <a:r>
              <a:rPr lang="fr-FR" smtClean="0">
                <a:hlinkClick r:id="rId5" tooltip="Stéropès"/>
              </a:rPr>
              <a:t>Stéropès</a:t>
            </a:r>
            <a:r>
              <a:rPr lang="fr-FR" smtClean="0"/>
              <a:t> les éclairs. Lors de la </a:t>
            </a:r>
            <a:r>
              <a:rPr lang="fr-FR" smtClean="0">
                <a:hlinkClick r:id="rId6" tooltip="Titanomachie"/>
              </a:rPr>
              <a:t>Titanomachie</a:t>
            </a:r>
            <a:r>
              <a:rPr lang="fr-FR" smtClean="0"/>
              <a:t>, les Cyclopes le remettent à Zeus en reconnaissance de leur libération. Ce dernier l'utilise comme arme pour renverser </a:t>
            </a:r>
            <a:r>
              <a:rPr lang="fr-FR" smtClean="0">
                <a:hlinkClick r:id="rId7" tooltip="Cronos"/>
              </a:rPr>
              <a:t>Cronos</a:t>
            </a:r>
            <a:r>
              <a:rPr lang="fr-FR" smtClean="0"/>
              <a:t> et les autres </a:t>
            </a:r>
            <a:r>
              <a:rPr lang="fr-FR" smtClean="0">
                <a:hlinkClick r:id="rId8" tooltip="Titan (mythologie grecque)"/>
              </a:rPr>
              <a:t>Titans</a:t>
            </a:r>
            <a:r>
              <a:rPr lang="fr-FR" smtClean="0"/>
              <a:t>, devenant ainsi seul maître des dieux.</a:t>
            </a:r>
            <a:endParaRPr lang="en-US" smtClean="0"/>
          </a:p>
        </p:txBody>
      </p:sp>
      <p:sp>
        <p:nvSpPr>
          <p:cNvPr id="4" name="Slide Number Placeholder 3"/>
          <p:cNvSpPr>
            <a:spLocks noGrp="1"/>
          </p:cNvSpPr>
          <p:nvPr>
            <p:ph type="sldNum" sz="quarter" idx="5"/>
          </p:nvPr>
        </p:nvSpPr>
        <p:spPr/>
        <p:txBody>
          <a:bodyPr/>
          <a:lstStyle/>
          <a:p>
            <a:pPr>
              <a:defRPr/>
            </a:pPr>
            <a:fld id="{0457F8BA-5E11-4DAD-85D8-4060BA55A5B0}" type="slidenum">
              <a:rPr lang="en-US"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F5E153D7-E6D7-4FE8-940A-12BF20A30D3C}" type="slidenum">
              <a:rPr lang="fr-FR" smtClean="0"/>
              <a:pPr/>
              <a:t>23</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dirty="0"/>
          </a:p>
        </p:txBody>
      </p:sp>
      <p:sp>
        <p:nvSpPr>
          <p:cNvPr id="4" name="Slide Number Placeholder 3"/>
          <p:cNvSpPr>
            <a:spLocks noGrp="1"/>
          </p:cNvSpPr>
          <p:nvPr>
            <p:ph type="sldNum" sz="quarter" idx="10"/>
          </p:nvPr>
        </p:nvSpPr>
        <p:spPr/>
        <p:txBody>
          <a:bodyPr/>
          <a:lstStyle/>
          <a:p>
            <a:fld id="{F5E153D7-E6D7-4FE8-940A-12BF20A30D3C}" type="slidenum">
              <a:rPr lang="fr-FR" smtClean="0"/>
              <a:pPr/>
              <a:t>24</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F5E153D7-E6D7-4FE8-940A-12BF20A30D3C}" type="slidenum">
              <a:rPr lang="fr-FR" smtClean="0"/>
              <a:pPr/>
              <a:t>25</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26</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F5E153D7-E6D7-4FE8-940A-12BF20A30D3C}" type="slidenum">
              <a:rPr lang="fr-FR" smtClean="0"/>
              <a:pPr/>
              <a:t>27</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F5E153D7-E6D7-4FE8-940A-12BF20A30D3C}" type="slidenum">
              <a:rPr lang="fr-FR" smtClean="0"/>
              <a:pPr/>
              <a:t>28</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F5E153D7-E6D7-4FE8-940A-12BF20A30D3C}" type="slidenum">
              <a:rPr lang="fr-FR" smtClean="0"/>
              <a:pPr/>
              <a:t>29</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30</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31</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32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pPr>
              <a:defRPr/>
            </a:pPr>
            <a:fld id="{B5E50E6E-0F83-4D15-876F-B6814AFD55E5}"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33</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34</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35</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36</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37</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BDD16CAB-A871-463B-A2A3-CFE358889AC3}" type="slidenum">
              <a:rPr lang="en-US" smtClean="0"/>
              <a:pPr>
                <a:defRPr/>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800" smtClean="0"/>
              <a:t>One of the ruby crystals that Maiman used in his groundbreaking 1960 experiments. Courtesy Smithsonian Institution, photograph by Harold Dorwin</a:t>
            </a:r>
            <a:endParaRPr lang="fr-FR" sz="800" smtClean="0"/>
          </a:p>
          <a:p>
            <a:endParaRPr lang="en-US" smtClean="0"/>
          </a:p>
        </p:txBody>
      </p:sp>
      <p:sp>
        <p:nvSpPr>
          <p:cNvPr id="4" name="Slide Number Placeholder 3"/>
          <p:cNvSpPr>
            <a:spLocks noGrp="1"/>
          </p:cNvSpPr>
          <p:nvPr>
            <p:ph type="sldNum" sz="quarter" idx="5"/>
          </p:nvPr>
        </p:nvSpPr>
        <p:spPr/>
        <p:txBody>
          <a:bodyPr/>
          <a:lstStyle/>
          <a:p>
            <a:pPr>
              <a:defRPr/>
            </a:pPr>
            <a:fld id="{25DF39CD-D273-4057-8F6B-C42EA80D769C}" type="slidenum">
              <a:rPr lang="en-US" smtClean="0"/>
              <a:pPr>
                <a:defRPr/>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40</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E7ACFAC2-6024-4A6E-9CC3-D4C483CDB5AD}" type="slidenum">
              <a:rPr lang="en-US" smtClean="0"/>
              <a:pPr>
                <a:defRPr/>
              </a:pPr>
              <a:t>41</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42</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EC6ADEFE-70A8-4395-BBB8-B815B9B0C0FE}"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43</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44</a:t>
            </a:fld>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2FCD7104-3727-4F1B-8BCC-C934A1AEE62D}" type="slidenum">
              <a:rPr lang="en-US" smtClean="0"/>
              <a:pPr>
                <a:defRPr/>
              </a:pPr>
              <a:t>45</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46</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5F3F38D4-DC58-423C-8295-AC9DBA3EBDFB}" type="slidenum">
              <a:rPr lang="fr-FR" smtClean="0"/>
              <a:pPr>
                <a:defRPr/>
              </a:pPr>
              <a:t>47</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04644E60-CCFF-4968-AAAE-1D0368C307B9}"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fr-FR" smtClean="0"/>
              <a:t>La spectro moleculaire est à la mode (retour vers la recherche fondamentale apres la guerre), et la plupart de smolecules absorbent dans la region des millimetres : motivation pour le maser « scientifique ».</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C8B77BF6-88F0-4D6B-B4BA-F3C927AE0E5D}"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2D634B5B-D96A-4C5C-8E71-3B231FF39178}"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
        <p:nvSpPr>
          <p:cNvPr id="4" name="Slide Number Placeholder 3"/>
          <p:cNvSpPr>
            <a:spLocks noGrp="1"/>
          </p:cNvSpPr>
          <p:nvPr>
            <p:ph type="sldNum" sz="quarter" idx="5"/>
          </p:nvPr>
        </p:nvSpPr>
        <p:spPr/>
        <p:txBody>
          <a:bodyPr/>
          <a:lstStyle/>
          <a:p>
            <a:pPr>
              <a:defRPr/>
            </a:pPr>
            <a:fld id="{D46B3315-3DB2-4C9B-8635-BD7DD57C5450}"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24AC776-2D15-4E58-9D7E-17A9754A04CB}"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24AC776-2D15-4E58-9D7E-17A9754A04CB}"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24AC776-2D15-4E58-9D7E-17A9754A04CB}"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re seul">
    <p:spTree>
      <p:nvGrpSpPr>
        <p:cNvPr id="1" name=""/>
        <p:cNvGrpSpPr/>
        <p:nvPr/>
      </p:nvGrpSpPr>
      <p:grpSpPr>
        <a:xfrm>
          <a:off x="0" y="0"/>
          <a:ext cx="0" cy="0"/>
          <a:chOff x="0" y="0"/>
          <a:chExt cx="0" cy="0"/>
        </a:xfrm>
      </p:grpSpPr>
      <p:sp>
        <p:nvSpPr>
          <p:cNvPr id="7" name="AutoShape 10"/>
          <p:cNvSpPr>
            <a:spLocks noChangeArrowheads="1"/>
          </p:cNvSpPr>
          <p:nvPr/>
        </p:nvSpPr>
        <p:spPr bwMode="auto">
          <a:xfrm rot="16200000">
            <a:off x="8213725" y="5927725"/>
            <a:ext cx="771525" cy="1089025"/>
          </a:xfrm>
          <a:prstGeom prst="rtTriangle">
            <a:avLst/>
          </a:prstGeom>
          <a:solidFill>
            <a:schemeClr val="bg1"/>
          </a:solidFill>
          <a:ln w="9525">
            <a:noFill/>
            <a:miter lim="800000"/>
            <a:headEnd/>
            <a:tailEnd/>
          </a:ln>
          <a:effectLst/>
        </p:spPr>
        <p:txBody>
          <a:bodyPr wrap="none" anchor="ctr"/>
          <a:lstStyle/>
          <a:p>
            <a:pPr fontAlgn="auto">
              <a:spcBef>
                <a:spcPts val="0"/>
              </a:spcBef>
              <a:spcAft>
                <a:spcPts val="0"/>
              </a:spcAft>
              <a:defRPr/>
            </a:pPr>
            <a:endParaRPr lang="fr-FR">
              <a:latin typeface="+mn-lt"/>
            </a:endParaRPr>
          </a:p>
        </p:txBody>
      </p:sp>
      <p:pic>
        <p:nvPicPr>
          <p:cNvPr id="13" name="Picture 2"/>
          <p:cNvPicPr>
            <a:picLocks noChangeAspect="1" noChangeArrowheads="1"/>
          </p:cNvPicPr>
          <p:nvPr userDrawn="1"/>
        </p:nvPicPr>
        <p:blipFill>
          <a:blip r:embed="rId2" cstate="screen"/>
          <a:stretch>
            <a:fillRect/>
          </a:stretch>
        </p:blipFill>
        <p:spPr bwMode="auto">
          <a:xfrm>
            <a:off x="-323850" y="-161925"/>
            <a:ext cx="9725025" cy="1181100"/>
          </a:xfrm>
          <a:prstGeom prst="rect">
            <a:avLst/>
          </a:prstGeom>
          <a:ln>
            <a:noFill/>
          </a:ln>
          <a:effectLst>
            <a:softEdge rad="112500"/>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24AC776-2D15-4E58-9D7E-17A9754A04CB}" type="slidenum">
              <a:rPr lang="fr-FR" smtClean="0"/>
              <a:pPr/>
              <a:t>‹N°›</a:t>
            </a:fld>
            <a:endParaRPr lang="fr-FR"/>
          </a:p>
        </p:txBody>
      </p:sp>
      <p:pic>
        <p:nvPicPr>
          <p:cNvPr id="7" name="Picture 2"/>
          <p:cNvPicPr>
            <a:picLocks noChangeAspect="1" noChangeArrowheads="1"/>
          </p:cNvPicPr>
          <p:nvPr userDrawn="1"/>
        </p:nvPicPr>
        <p:blipFill>
          <a:blip r:embed="rId2" cstate="screen"/>
          <a:stretch>
            <a:fillRect/>
          </a:stretch>
        </p:blipFill>
        <p:spPr bwMode="auto">
          <a:xfrm>
            <a:off x="-323850" y="-161925"/>
            <a:ext cx="9725025" cy="1181100"/>
          </a:xfrm>
          <a:prstGeom prst="rect">
            <a:avLst/>
          </a:prstGeom>
          <a:ln>
            <a:noFill/>
          </a:ln>
          <a:effectLst>
            <a:softEdge rad="112500"/>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24AC776-2D15-4E58-9D7E-17A9754A04CB}"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24AC776-2D15-4E58-9D7E-17A9754A04CB}"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24AC776-2D15-4E58-9D7E-17A9754A04CB}"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24AC776-2D15-4E58-9D7E-17A9754A04CB}" type="slidenum">
              <a:rPr lang="fr-FR" smtClean="0"/>
              <a:pPr/>
              <a:t>‹N°›</a:t>
            </a:fld>
            <a:endParaRPr lang="fr-FR"/>
          </a:p>
        </p:txBody>
      </p:sp>
      <p:pic>
        <p:nvPicPr>
          <p:cNvPr id="6" name="Picture 2"/>
          <p:cNvPicPr>
            <a:picLocks noChangeAspect="1" noChangeArrowheads="1"/>
          </p:cNvPicPr>
          <p:nvPr userDrawn="1"/>
        </p:nvPicPr>
        <p:blipFill>
          <a:blip r:embed="rId2" cstate="screen"/>
          <a:stretch>
            <a:fillRect/>
          </a:stretch>
        </p:blipFill>
        <p:spPr bwMode="auto">
          <a:xfrm>
            <a:off x="-323850" y="-161925"/>
            <a:ext cx="9725025" cy="1181100"/>
          </a:xfrm>
          <a:prstGeom prst="rect">
            <a:avLst/>
          </a:prstGeom>
          <a:ln>
            <a:noFill/>
          </a:ln>
          <a:effectLst>
            <a:softEdge rad="112500"/>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24AC776-2D15-4E58-9D7E-17A9754A04CB}"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24AC776-2D15-4E58-9D7E-17A9754A04CB}"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B0C6C5-F550-415F-B460-1F294772ECF7}" type="datetimeFigureOut">
              <a:rPr lang="fr-FR" smtClean="0"/>
              <a:pPr/>
              <a:t>16/11/2011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24AC776-2D15-4E58-9D7E-17A9754A04CB}"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B0C6C5-F550-415F-B460-1F294772ECF7}" type="datetimeFigureOut">
              <a:rPr lang="fr-FR" smtClean="0"/>
              <a:pPr/>
              <a:t>16/11/2011</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AC776-2D15-4E58-9D7E-17A9754A04CB}"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audio" Target="file:///C:\Users\sebjuan\Desktop\conf%20D'Einstein%20&#224;%20Star%20Wars\sputnk1b.wav" TargetMode="Externa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8.pn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file:///C:\Users\sebjuan\Desktop\conf%20D'Einstein%20&#224;%20Star%20Wars\the%20day%20the%20earth%20stood%20still.avi" TargetMode="Externa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file:///C:\Users\sebjuan\Desktop\conf%20D'Einstein%20&#224;%20Star%20Wars\Destruction%20of%20Alderaan.avi" TargetMode="Externa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file:///C:\Users\sebjuan\Desktop\conf%20D'Einstein%20&#224;%20Star%20Wars\light%20saber.avi" TargetMode="Externa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file:///C:\Users\sebjuan\Desktop\conf%20D'Einstein%20&#224;%20Star%20Wars\007_goldfinger.mpeg" TargetMode="External"/><Relationship Id="rId5" Type="http://schemas.openxmlformats.org/officeDocument/2006/relationships/image" Target="../media/image87.jpe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ideo" Target="file:///C:\Users\sebjuan\Desktop\conf%20D'Einstein%20&#224;%20Star%20Wars\austin%20powers2.avi" TargetMode="External"/><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ideo" Target="file:///C:\Users\sebjuan\Desktop\conf%20D'Einstein%20&#224;%20Star%20Wars\Copie%20de%20spock_laser_remasteris&#233;.mpeg" TargetMode="External"/><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file:///C:\Users\sebjuan\Desktop\conf%20D'Einstein%20&#224;%20Star%20Wars\chapeau%20melon%20laser.session-extraitcomplet.avi" TargetMode="Externa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audio" Target="file:///C:\Users\sebjuan\Desktop\conf%20D'Einstein%20&#224;%20Star%20Wars\NOCTURNE%20chopin%20au%20theremine.mp3" TargetMode="External"/><Relationship Id="rId7" Type="http://schemas.openxmlformats.org/officeDocument/2006/relationships/image" Target="../media/image92.png"/><Relationship Id="rId2" Type="http://schemas.openxmlformats.org/officeDocument/2006/relationships/video" Target="file:///C:\Users\sebjuan\Desktop\conf%20D'Einstein%20&#224;%20Star%20Wars\Copie%20de%20cerimes%20laser%20SON.mpeg" TargetMode="External"/><Relationship Id="rId1" Type="http://schemas.openxmlformats.org/officeDocument/2006/relationships/video" Target="file:///C:\Users\sebjuan\Desktop\conf%20D'Einstein%20&#224;%20Star%20Wars\cerimes%20le%20laser.mpeg" TargetMode="External"/><Relationship Id="rId6" Type="http://schemas.openxmlformats.org/officeDocument/2006/relationships/image" Target="../media/image91.png"/><Relationship Id="rId5" Type="http://schemas.openxmlformats.org/officeDocument/2006/relationships/notesSlide" Target="../notesSlides/notesSlide34.xml"/><Relationship Id="rId10" Type="http://schemas.openxmlformats.org/officeDocument/2006/relationships/image" Target="../media/image95.png"/><Relationship Id="rId4" Type="http://schemas.openxmlformats.org/officeDocument/2006/relationships/slideLayout" Target="../slideLayouts/slideLayout2.xml"/><Relationship Id="rId9"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52.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gif"/><Relationship Id="rId4" Type="http://schemas.openxmlformats.org/officeDocument/2006/relationships/image" Target="../media/image105.png"/><Relationship Id="rId9" Type="http://schemas.openxmlformats.org/officeDocument/2006/relationships/image" Target="../media/image110.jpeg"/></Relationships>
</file>

<file path=ppt/slides/_rels/slide4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11.jpeg"/><Relationship Id="rId7" Type="http://schemas.openxmlformats.org/officeDocument/2006/relationships/image" Target="../media/image113.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www.c-science.com/txt/images/2000/000610inop2.jpg" TargetMode="External"/><Relationship Id="rId11" Type="http://schemas.openxmlformats.org/officeDocument/2006/relationships/image" Target="../media/image117.png"/><Relationship Id="rId5" Type="http://schemas.openxmlformats.org/officeDocument/2006/relationships/image" Target="../media/image112.jpeg"/><Relationship Id="rId10" Type="http://schemas.openxmlformats.org/officeDocument/2006/relationships/image" Target="../media/image116.png"/><Relationship Id="rId4" Type="http://schemas.openxmlformats.org/officeDocument/2006/relationships/hyperlink" Target="http://www.fas.org/spp/starwars/program/Abl747b.jpg" TargetMode="External"/><Relationship Id="rId9" Type="http://schemas.openxmlformats.org/officeDocument/2006/relationships/image" Target="../media/image115.jpe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file:///C:\Users\sebjuan\Desktop\conf%20D'Einstein%20&#224;%20Star%20Wars\Haute%20Voltige.avi" TargetMode="External"/><Relationship Id="rId5" Type="http://schemas.openxmlformats.org/officeDocument/2006/relationships/image" Target="../media/image120.png"/><Relationship Id="rId4" Type="http://schemas.openxmlformats.org/officeDocument/2006/relationships/image" Target="../media/image119.png"/></Relationships>
</file>

<file path=ppt/slides/_rels/slide45.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21.png"/><Relationship Id="rId7" Type="http://schemas.openxmlformats.org/officeDocument/2006/relationships/image" Target="../media/image9.png"/><Relationship Id="rId12" Type="http://schemas.openxmlformats.org/officeDocument/2006/relationships/image" Target="../media/image12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7.png"/><Relationship Id="rId5" Type="http://schemas.openxmlformats.org/officeDocument/2006/relationships/image" Target="../media/image8.png"/><Relationship Id="rId10" Type="http://schemas.openxmlformats.org/officeDocument/2006/relationships/image" Target="../media/image126.png"/><Relationship Id="rId4" Type="http://schemas.openxmlformats.org/officeDocument/2006/relationships/image" Target="../media/image122.png"/><Relationship Id="rId9" Type="http://schemas.openxmlformats.org/officeDocument/2006/relationships/image" Target="../media/image12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125751"/>
            <a:ext cx="9144000" cy="5138927"/>
          </a:xfrm>
          <a:prstGeom prst="rect">
            <a:avLst/>
          </a:prstGeom>
          <a:noFill/>
          <a:ln w="9525">
            <a:noFill/>
            <a:miter lim="800000"/>
            <a:headEnd/>
            <a:tailEnd/>
          </a:ln>
        </p:spPr>
      </p:pic>
      <p:pic>
        <p:nvPicPr>
          <p:cNvPr id="6" name="Picture 3"/>
          <p:cNvPicPr>
            <a:picLocks noChangeAspect="1" noChangeArrowheads="1"/>
          </p:cNvPicPr>
          <p:nvPr/>
        </p:nvPicPr>
        <p:blipFill>
          <a:blip r:embed="rId4" cstate="screen"/>
          <a:srcRect/>
          <a:stretch>
            <a:fillRect/>
          </a:stretch>
        </p:blipFill>
        <p:spPr bwMode="auto">
          <a:xfrm rot="998258">
            <a:off x="38173" y="2481804"/>
            <a:ext cx="2869312" cy="2953223"/>
          </a:xfrm>
          <a:prstGeom prst="rect">
            <a:avLst/>
          </a:prstGeom>
          <a:noFill/>
          <a:ln w="9525">
            <a:noFill/>
            <a:miter lim="800000"/>
            <a:headEnd/>
            <a:tailEnd/>
          </a:ln>
        </p:spPr>
      </p:pic>
      <p:sp>
        <p:nvSpPr>
          <p:cNvPr id="2" name="Title 1"/>
          <p:cNvSpPr>
            <a:spLocks noGrp="1"/>
          </p:cNvSpPr>
          <p:nvPr>
            <p:ph type="ctrTitle"/>
          </p:nvPr>
        </p:nvSpPr>
        <p:spPr>
          <a:xfrm>
            <a:off x="0" y="0"/>
            <a:ext cx="9144000" cy="3051720"/>
          </a:xfrm>
        </p:spPr>
        <p:txBody>
          <a:bodyPr>
            <a:normAutofit fontScale="90000"/>
          </a:bodyPr>
          <a:lstStyle/>
          <a:p>
            <a:r>
              <a:rPr lang="fr-FR" sz="6700" kern="0" dirty="0" smtClean="0">
                <a:solidFill>
                  <a:srgbClr val="FFFF00"/>
                </a:solidFill>
                <a:latin typeface="AR DESTINE" pitchFamily="2" charset="0"/>
              </a:rPr>
              <a:t>D’Einstein à Star </a:t>
            </a:r>
            <a:r>
              <a:rPr lang="fr-FR" sz="6700" kern="0" dirty="0" err="1" smtClean="0">
                <a:solidFill>
                  <a:srgbClr val="FFFF00"/>
                </a:solidFill>
                <a:latin typeface="AR DESTINE" pitchFamily="2" charset="0"/>
              </a:rPr>
              <a:t>Wars</a:t>
            </a:r>
            <a:r>
              <a:rPr lang="fr-FR" sz="4800" kern="0" dirty="0" smtClean="0">
                <a:solidFill>
                  <a:schemeClr val="bg1"/>
                </a:solidFill>
                <a:latin typeface="Berlin Sans FB" pitchFamily="34" charset="0"/>
              </a:rPr>
              <a:t> </a:t>
            </a:r>
            <a:br>
              <a:rPr lang="fr-FR" sz="4800" kern="0" dirty="0" smtClean="0">
                <a:solidFill>
                  <a:schemeClr val="bg1"/>
                </a:solidFill>
                <a:latin typeface="Berlin Sans FB" pitchFamily="34" charset="0"/>
              </a:rPr>
            </a:br>
            <a:r>
              <a:rPr lang="fr-FR" sz="4800" kern="0" dirty="0" smtClean="0">
                <a:solidFill>
                  <a:schemeClr val="bg1"/>
                </a:solidFill>
                <a:latin typeface="Berlin Sans FB" pitchFamily="34" charset="0"/>
              </a:rPr>
              <a:t> </a:t>
            </a:r>
            <a:r>
              <a:rPr lang="fr-FR" sz="6000" b="1" kern="0" dirty="0" smtClean="0">
                <a:solidFill>
                  <a:schemeClr val="accent3">
                    <a:lumMod val="20000"/>
                    <a:lumOff val="80000"/>
                  </a:schemeClr>
                </a:solidFill>
                <a:latin typeface="+mn-lt"/>
                <a:ea typeface="Arial Unicode MS" pitchFamily="34" charset="-128"/>
                <a:cs typeface="Arial Unicode MS" pitchFamily="34" charset="-128"/>
              </a:rPr>
              <a:t>Comment les scientifiques et le grand public ont-ils découvert le laser ? </a:t>
            </a:r>
            <a:endParaRPr lang="fr-FR" sz="4000" b="1" kern="0" dirty="0">
              <a:solidFill>
                <a:schemeClr val="accent3">
                  <a:lumMod val="20000"/>
                  <a:lumOff val="80000"/>
                </a:schemeClr>
              </a:solidFill>
              <a:latin typeface="+mn-lt"/>
              <a:ea typeface="Arial Unicode MS" pitchFamily="34" charset="-128"/>
              <a:cs typeface="Arial Unicode MS" pitchFamily="34" charset="-128"/>
            </a:endParaRPr>
          </a:p>
        </p:txBody>
      </p:sp>
      <p:sp>
        <p:nvSpPr>
          <p:cNvPr id="7" name="TextBox 6"/>
          <p:cNvSpPr txBox="1"/>
          <p:nvPr/>
        </p:nvSpPr>
        <p:spPr>
          <a:xfrm>
            <a:off x="0" y="5733256"/>
            <a:ext cx="8748464" cy="646331"/>
          </a:xfrm>
          <a:prstGeom prst="rect">
            <a:avLst/>
          </a:prstGeom>
          <a:noFill/>
        </p:spPr>
        <p:txBody>
          <a:bodyPr wrap="square" rtlCol="0">
            <a:spAutoFit/>
          </a:bodyPr>
          <a:lstStyle/>
          <a:p>
            <a:r>
              <a:rPr lang="fr-FR" b="1" i="1" u="sng" dirty="0" smtClean="0"/>
              <a:t>Sébastien Chénais </a:t>
            </a:r>
            <a:r>
              <a:rPr lang="fr-FR" b="1" i="1" dirty="0" smtClean="0"/>
              <a:t>et Sébastien Forget</a:t>
            </a:r>
            <a:br>
              <a:rPr lang="fr-FR" b="1" i="1" dirty="0" smtClean="0"/>
            </a:br>
            <a:r>
              <a:rPr lang="fr-FR" b="1" i="1" dirty="0" smtClean="0"/>
              <a:t>maîtres de conférences au Laboratoire de Physique des Lasers, Université Paris 13 / CNRS</a:t>
            </a:r>
            <a:endParaRPr lang="fr-FR" b="1" dirty="0"/>
          </a:p>
        </p:txBody>
      </p:sp>
      <p:pic>
        <p:nvPicPr>
          <p:cNvPr id="9" name="Picture 7"/>
          <p:cNvPicPr>
            <a:picLocks noChangeAspect="1" noChangeArrowheads="1"/>
          </p:cNvPicPr>
          <p:nvPr/>
        </p:nvPicPr>
        <p:blipFill>
          <a:blip r:embed="rId5" cstate="screen"/>
          <a:srcRect/>
          <a:stretch>
            <a:fillRect/>
          </a:stretch>
        </p:blipFill>
        <p:spPr bwMode="auto">
          <a:xfrm rot="1104690">
            <a:off x="4592231" y="3711085"/>
            <a:ext cx="1559695" cy="1796895"/>
          </a:xfrm>
          <a:prstGeom prst="rect">
            <a:avLst/>
          </a:prstGeom>
          <a:noFill/>
          <a:ln w="9525">
            <a:noFill/>
            <a:miter lim="800000"/>
            <a:headEnd/>
            <a:tailEnd/>
          </a:ln>
        </p:spPr>
      </p:pic>
      <p:pic>
        <p:nvPicPr>
          <p:cNvPr id="8" name="Picture 7" descr="LPL"/>
          <p:cNvPicPr>
            <a:picLocks noChangeAspect="1" noChangeArrowheads="1"/>
          </p:cNvPicPr>
          <p:nvPr/>
        </p:nvPicPr>
        <p:blipFill>
          <a:blip r:embed="rId6" cstate="screen"/>
          <a:srcRect/>
          <a:stretch>
            <a:fillRect/>
          </a:stretch>
        </p:blipFill>
        <p:spPr bwMode="auto">
          <a:xfrm>
            <a:off x="8433034" y="6309320"/>
            <a:ext cx="710966" cy="548680"/>
          </a:xfrm>
          <a:prstGeom prst="rect">
            <a:avLst/>
          </a:prstGeom>
          <a:ln>
            <a:noFill/>
          </a:ln>
          <a:effectLst>
            <a:softEdge rad="31750"/>
          </a:effectLst>
        </p:spPr>
      </p:pic>
      <p:pic>
        <p:nvPicPr>
          <p:cNvPr id="10" name="Picture 5" descr="UP13 273.tif"/>
          <p:cNvPicPr>
            <a:picLocks noChangeAspect="1"/>
          </p:cNvPicPr>
          <p:nvPr/>
        </p:nvPicPr>
        <p:blipFill>
          <a:blip r:embed="rId7" cstate="screen"/>
          <a:srcRect/>
          <a:stretch>
            <a:fillRect/>
          </a:stretch>
        </p:blipFill>
        <p:spPr bwMode="auto">
          <a:xfrm>
            <a:off x="-1588" y="6305550"/>
            <a:ext cx="1643063" cy="487363"/>
          </a:xfrm>
          <a:prstGeom prst="rect">
            <a:avLst/>
          </a:prstGeom>
          <a:noFill/>
          <a:ln w="9525">
            <a:noFill/>
            <a:miter lim="800000"/>
            <a:headEnd/>
            <a:tailEnd/>
          </a:ln>
          <a:effectLst>
            <a:softEdge rad="63500"/>
          </a:effectLst>
        </p:spPr>
      </p:pic>
      <p:pic>
        <p:nvPicPr>
          <p:cNvPr id="11" name="Picture 1"/>
          <p:cNvPicPr>
            <a:picLocks noChangeAspect="1" noChangeArrowheads="1"/>
          </p:cNvPicPr>
          <p:nvPr/>
        </p:nvPicPr>
        <p:blipFill>
          <a:blip r:embed="rId8" cstate="screen"/>
          <a:srcRect/>
          <a:stretch>
            <a:fillRect/>
          </a:stretch>
        </p:blipFill>
        <p:spPr bwMode="auto">
          <a:xfrm>
            <a:off x="1726064" y="6319198"/>
            <a:ext cx="486700" cy="486700"/>
          </a:xfrm>
          <a:prstGeom prst="rect">
            <a:avLst/>
          </a:prstGeom>
          <a:noFill/>
          <a:ln w="9525">
            <a:noFill/>
            <a:miter lim="800000"/>
            <a:headEnd/>
            <a:tailEnd/>
          </a:ln>
        </p:spPr>
      </p:pic>
      <p:pic>
        <p:nvPicPr>
          <p:cNvPr id="12" name="Picture 12"/>
          <p:cNvPicPr>
            <a:picLocks noChangeAspect="1" noChangeArrowheads="1"/>
          </p:cNvPicPr>
          <p:nvPr/>
        </p:nvPicPr>
        <p:blipFill>
          <a:blip r:embed="rId9" cstate="screen"/>
          <a:srcRect/>
          <a:stretch>
            <a:fillRect/>
          </a:stretch>
        </p:blipFill>
        <p:spPr bwMode="auto">
          <a:xfrm rot="1082008">
            <a:off x="2832096" y="3442073"/>
            <a:ext cx="1656184" cy="2042673"/>
          </a:xfrm>
          <a:prstGeom prst="rect">
            <a:avLst/>
          </a:prstGeom>
          <a:noFill/>
          <a:ln w="9525">
            <a:noFill/>
            <a:miter lim="800000"/>
            <a:headEnd/>
            <a:tailEnd/>
          </a:ln>
        </p:spPr>
      </p:pic>
      <p:pic>
        <p:nvPicPr>
          <p:cNvPr id="13" name="Picture 3"/>
          <p:cNvPicPr>
            <a:picLocks noChangeAspect="1" noChangeArrowheads="1"/>
          </p:cNvPicPr>
          <p:nvPr/>
        </p:nvPicPr>
        <p:blipFill>
          <a:blip r:embed="rId10" cstate="screen"/>
          <a:srcRect/>
          <a:stretch>
            <a:fillRect/>
          </a:stretch>
        </p:blipFill>
        <p:spPr bwMode="auto">
          <a:xfrm rot="1093196">
            <a:off x="6338994" y="3868393"/>
            <a:ext cx="1049388" cy="1388882"/>
          </a:xfrm>
          <a:prstGeom prst="rect">
            <a:avLst/>
          </a:prstGeom>
          <a:noFill/>
          <a:ln w="9525">
            <a:noFill/>
            <a:miter lim="800000"/>
            <a:headEnd/>
            <a:tailEnd/>
          </a:ln>
        </p:spPr>
      </p:pic>
      <p:pic>
        <p:nvPicPr>
          <p:cNvPr id="3" name="Picture 3"/>
          <p:cNvPicPr>
            <a:picLocks noChangeAspect="1" noChangeArrowheads="1"/>
          </p:cNvPicPr>
          <p:nvPr/>
        </p:nvPicPr>
        <p:blipFill>
          <a:blip r:embed="rId11" cstate="print"/>
          <a:srcRect/>
          <a:stretch>
            <a:fillRect/>
          </a:stretch>
        </p:blipFill>
        <p:spPr bwMode="auto">
          <a:xfrm rot="1177081">
            <a:off x="7431713" y="3910534"/>
            <a:ext cx="1566471" cy="18257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124744"/>
            <a:ext cx="8964488" cy="1200329"/>
          </a:xfrm>
          <a:prstGeom prst="rect">
            <a:avLst/>
          </a:prstGeom>
          <a:noFill/>
        </p:spPr>
        <p:txBody>
          <a:bodyPr wrap="square">
            <a:spAutoFit/>
          </a:bodyPr>
          <a:lstStyle/>
          <a:p>
            <a:pPr>
              <a:buFontTx/>
              <a:buBlip>
                <a:blip r:embed="rId3"/>
              </a:buBlip>
              <a:defRPr/>
            </a:pPr>
            <a:r>
              <a:rPr lang="fr-FR" sz="1400" dirty="0"/>
              <a:t> </a:t>
            </a:r>
            <a:r>
              <a:rPr lang="fr-FR" b="1" dirty="0" smtClean="0"/>
              <a:t>TOUJOURS PLUS LOIN ! objectif: faire un MASER de longueur d’onde encore plus petite, et pourquoi pas dans le spectre visible ?</a:t>
            </a:r>
            <a:endParaRPr lang="fr-FR" dirty="0" smtClean="0"/>
          </a:p>
          <a:p>
            <a:pPr>
              <a:defRPr/>
            </a:pPr>
            <a:r>
              <a:rPr lang="fr-FR" u="sng" dirty="0" smtClean="0"/>
              <a:t>Motivations </a:t>
            </a:r>
            <a:r>
              <a:rPr lang="fr-FR" dirty="0" smtClean="0"/>
              <a:t>: d’abord purement scientifique : il n’existe aucun oscillateur produisant un rayonnement </a:t>
            </a:r>
            <a:r>
              <a:rPr lang="fr-FR" dirty="0" err="1" smtClean="0"/>
              <a:t>monofréquence</a:t>
            </a:r>
            <a:r>
              <a:rPr lang="fr-FR" dirty="0" smtClean="0"/>
              <a:t> au-delà de la fréquence des micro-ondes…</a:t>
            </a:r>
            <a:endParaRPr lang="fr-FR" dirty="0"/>
          </a:p>
        </p:txBody>
      </p:sp>
      <p:grpSp>
        <p:nvGrpSpPr>
          <p:cNvPr id="42" name="Groupe 41"/>
          <p:cNvGrpSpPr/>
          <p:nvPr/>
        </p:nvGrpSpPr>
        <p:grpSpPr>
          <a:xfrm>
            <a:off x="0" y="2492896"/>
            <a:ext cx="9144000" cy="1296789"/>
            <a:chOff x="0" y="2492896"/>
            <a:chExt cx="9144000" cy="1296789"/>
          </a:xfrm>
        </p:grpSpPr>
        <p:sp>
          <p:nvSpPr>
            <p:cNvPr id="18" name="TextBox 17"/>
            <p:cNvSpPr txBox="1"/>
            <p:nvPr/>
          </p:nvSpPr>
          <p:spPr>
            <a:xfrm>
              <a:off x="0" y="2492896"/>
              <a:ext cx="9144000" cy="923925"/>
            </a:xfrm>
            <a:prstGeom prst="rect">
              <a:avLst/>
            </a:prstGeom>
            <a:noFill/>
          </p:spPr>
          <p:txBody>
            <a:bodyPr>
              <a:spAutoFit/>
            </a:bodyPr>
            <a:lstStyle/>
            <a:p>
              <a:pPr>
                <a:defRPr/>
              </a:pPr>
              <a:r>
                <a:rPr lang="fr-FR" b="1" dirty="0" smtClean="0">
                  <a:solidFill>
                    <a:srgbClr val="FF0000"/>
                  </a:solidFill>
                </a:rPr>
                <a:t>Problème n°1 </a:t>
              </a:r>
              <a:r>
                <a:rPr lang="fr-FR" dirty="0" smtClean="0">
                  <a:solidFill>
                    <a:srgbClr val="FF0000"/>
                  </a:solidFill>
                </a:rPr>
                <a:t>: </a:t>
              </a:r>
              <a:r>
                <a:rPr lang="fr-FR" dirty="0">
                  <a:solidFill>
                    <a:srgbClr val="FF0000"/>
                  </a:solidFill>
                </a:rPr>
                <a:t>la taille </a:t>
              </a:r>
              <a:r>
                <a:rPr lang="fr-FR" dirty="0" smtClean="0">
                  <a:solidFill>
                    <a:srgbClr val="FF0000"/>
                  </a:solidFill>
                </a:rPr>
                <a:t>de la cavité doit être de l’ordre de la longueur </a:t>
              </a:r>
              <a:r>
                <a:rPr lang="fr-FR" dirty="0">
                  <a:solidFill>
                    <a:srgbClr val="FF0000"/>
                  </a:solidFill>
                </a:rPr>
                <a:t>d’onde !</a:t>
              </a:r>
            </a:p>
            <a:p>
              <a:pPr>
                <a:defRPr/>
              </a:pPr>
              <a:r>
                <a:rPr lang="fr-FR" dirty="0">
                  <a:solidFill>
                    <a:srgbClr val="FF0000"/>
                  </a:solidFill>
                </a:rPr>
                <a:t>						</a:t>
              </a:r>
              <a:r>
                <a:rPr lang="fr-FR" dirty="0"/>
                <a:t>MASER : cm</a:t>
              </a:r>
            </a:p>
            <a:p>
              <a:pPr>
                <a:defRPr/>
              </a:pPr>
              <a:r>
                <a:rPr lang="fr-FR" dirty="0"/>
                <a:t>						« </a:t>
              </a:r>
              <a:r>
                <a:rPr lang="fr-FR" dirty="0" smtClean="0"/>
                <a:t>MASER OPTIQUE</a:t>
              </a:r>
              <a:r>
                <a:rPr lang="fr-FR" dirty="0"/>
                <a:t> » : µm !!!</a:t>
              </a:r>
              <a:endParaRPr lang="en-US" dirty="0"/>
            </a:p>
          </p:txBody>
        </p:sp>
        <p:pic>
          <p:nvPicPr>
            <p:cNvPr id="23559" name="Picture 3"/>
            <p:cNvPicPr>
              <a:picLocks noChangeAspect="1" noChangeArrowheads="1"/>
            </p:cNvPicPr>
            <p:nvPr/>
          </p:nvPicPr>
          <p:blipFill>
            <a:blip r:embed="rId4" cstate="screen">
              <a:clrChange>
                <a:clrFrom>
                  <a:srgbClr val="FFFFFF"/>
                </a:clrFrom>
                <a:clrTo>
                  <a:srgbClr val="FFFFFF">
                    <a:alpha val="0"/>
                  </a:srgbClr>
                </a:clrTo>
              </a:clrChange>
            </a:blip>
            <a:srcRect/>
            <a:stretch>
              <a:fillRect/>
            </a:stretch>
          </p:blipFill>
          <p:spPr bwMode="auto">
            <a:xfrm>
              <a:off x="2051273" y="3068960"/>
              <a:ext cx="720725" cy="720725"/>
            </a:xfrm>
            <a:prstGeom prst="rect">
              <a:avLst/>
            </a:prstGeom>
            <a:noFill/>
            <a:ln w="9525">
              <a:noFill/>
              <a:miter lim="800000"/>
              <a:headEnd/>
              <a:tailEnd/>
            </a:ln>
          </p:spPr>
        </p:pic>
        <p:pic>
          <p:nvPicPr>
            <p:cNvPr id="23560" name="Picture 3"/>
            <p:cNvPicPr>
              <a:picLocks noChangeAspect="1" noChangeArrowheads="1"/>
            </p:cNvPicPr>
            <p:nvPr/>
          </p:nvPicPr>
          <p:blipFill>
            <a:blip r:embed="rId5" cstate="screen">
              <a:clrChange>
                <a:clrFrom>
                  <a:srgbClr val="FFFFFF"/>
                </a:clrFrom>
                <a:clrTo>
                  <a:srgbClr val="FFFFFF">
                    <a:alpha val="0"/>
                  </a:srgbClr>
                </a:clrTo>
              </a:clrChange>
            </a:blip>
            <a:srcRect/>
            <a:stretch>
              <a:fillRect/>
            </a:stretch>
          </p:blipFill>
          <p:spPr bwMode="auto">
            <a:xfrm>
              <a:off x="4067497" y="3356992"/>
              <a:ext cx="144463" cy="142875"/>
            </a:xfrm>
            <a:prstGeom prst="rect">
              <a:avLst/>
            </a:prstGeom>
            <a:noFill/>
            <a:ln w="9525">
              <a:noFill/>
              <a:miter lim="800000"/>
              <a:headEnd/>
              <a:tailEnd/>
            </a:ln>
          </p:spPr>
        </p:pic>
        <p:cxnSp>
          <p:nvCxnSpPr>
            <p:cNvPr id="40" name="Straight Arrow Connector 39"/>
            <p:cNvCxnSpPr/>
            <p:nvPr/>
          </p:nvCxnSpPr>
          <p:spPr>
            <a:xfrm>
              <a:off x="2987377" y="3429000"/>
              <a:ext cx="792088" cy="1588"/>
            </a:xfrm>
            <a:prstGeom prst="straightConnector1">
              <a:avLst/>
            </a:prstGeom>
            <a:ln>
              <a:solidFill>
                <a:schemeClr val="tx1"/>
              </a:solidFill>
              <a:tailEnd type="arrow"/>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37" name="Title 1"/>
          <p:cNvSpPr txBox="1">
            <a:spLocks/>
          </p:cNvSpPr>
          <p:nvPr/>
        </p:nvSpPr>
        <p:spPr>
          <a:xfrm>
            <a:off x="0" y="260648"/>
            <a:ext cx="8229600" cy="54868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600" u="none" strike="noStrike" kern="1200" cap="none" spc="0" normalizeH="0" baseline="0" noProof="0" dirty="0" smtClean="0">
                <a:ln>
                  <a:noFill/>
                </a:ln>
                <a:solidFill>
                  <a:schemeClr val="bg1"/>
                </a:solidFill>
                <a:effectLst/>
                <a:uLnTx/>
                <a:uFillTx/>
                <a:latin typeface="+mj-lt"/>
                <a:ea typeface="+mj-ea"/>
                <a:cs typeface="+mj-cs"/>
              </a:rPr>
              <a:t>Encore plus loin : vers le « maser optique »</a:t>
            </a:r>
            <a:endParaRPr kumimoji="0" lang="fr-FR" sz="3600" u="none" strike="noStrike" kern="1200" cap="none" spc="0" normalizeH="0" baseline="0" noProof="0" dirty="0">
              <a:ln>
                <a:noFill/>
              </a:ln>
              <a:solidFill>
                <a:schemeClr val="bg1"/>
              </a:solidFill>
              <a:effectLst/>
              <a:uLnTx/>
              <a:uFillTx/>
              <a:latin typeface="+mj-lt"/>
              <a:ea typeface="+mj-ea"/>
              <a:cs typeface="+mj-cs"/>
            </a:endParaRPr>
          </a:p>
        </p:txBody>
      </p:sp>
      <p:grpSp>
        <p:nvGrpSpPr>
          <p:cNvPr id="43" name="Groupe 42"/>
          <p:cNvGrpSpPr/>
          <p:nvPr/>
        </p:nvGrpSpPr>
        <p:grpSpPr>
          <a:xfrm>
            <a:off x="0" y="4293096"/>
            <a:ext cx="9144000" cy="1305436"/>
            <a:chOff x="0" y="4293096"/>
            <a:chExt cx="9144000" cy="1305436"/>
          </a:xfrm>
        </p:grpSpPr>
        <p:sp>
          <p:nvSpPr>
            <p:cNvPr id="38" name="TextBox 17"/>
            <p:cNvSpPr txBox="1"/>
            <p:nvPr/>
          </p:nvSpPr>
          <p:spPr>
            <a:xfrm>
              <a:off x="0" y="4293096"/>
              <a:ext cx="9144000" cy="369332"/>
            </a:xfrm>
            <a:prstGeom prst="rect">
              <a:avLst/>
            </a:prstGeom>
            <a:noFill/>
          </p:spPr>
          <p:txBody>
            <a:bodyPr>
              <a:spAutoFit/>
            </a:bodyPr>
            <a:lstStyle/>
            <a:p>
              <a:pPr>
                <a:defRPr/>
              </a:pPr>
              <a:r>
                <a:rPr lang="fr-FR" b="1" dirty="0" smtClean="0">
                  <a:solidFill>
                    <a:srgbClr val="FF0000"/>
                  </a:solidFill>
                </a:rPr>
                <a:t>Problème n°2 </a:t>
              </a:r>
              <a:r>
                <a:rPr lang="fr-FR" dirty="0" smtClean="0">
                  <a:solidFill>
                    <a:srgbClr val="FF0000"/>
                  </a:solidFill>
                </a:rPr>
                <a:t>: trouver le bon MILIEU A GAIN et la bonne façon de le POMPER</a:t>
              </a:r>
              <a:endParaRPr lang="en-US" dirty="0">
                <a:solidFill>
                  <a:srgbClr val="FF0000"/>
                </a:solidFill>
              </a:endParaRPr>
            </a:p>
          </p:txBody>
        </p:sp>
        <p:sp>
          <p:nvSpPr>
            <p:cNvPr id="39" name="ZoneTexte 38"/>
            <p:cNvSpPr txBox="1"/>
            <p:nvPr/>
          </p:nvSpPr>
          <p:spPr>
            <a:xfrm>
              <a:off x="1115616" y="4869160"/>
              <a:ext cx="5472608" cy="369332"/>
            </a:xfrm>
            <a:prstGeom prst="rect">
              <a:avLst/>
            </a:prstGeom>
            <a:noFill/>
          </p:spPr>
          <p:txBody>
            <a:bodyPr wrap="square" rtlCol="0">
              <a:spAutoFit/>
            </a:bodyPr>
            <a:lstStyle/>
            <a:p>
              <a:r>
                <a:rPr lang="fr-FR" b="1" dirty="0" smtClean="0"/>
                <a:t>- Un gaz ? </a:t>
              </a:r>
              <a:r>
                <a:rPr lang="fr-FR" dirty="0" smtClean="0"/>
                <a:t>(Potassium, </a:t>
              </a:r>
              <a:r>
                <a:rPr lang="fr-FR" dirty="0" err="1" smtClean="0"/>
                <a:t>cesium</a:t>
              </a:r>
              <a:r>
                <a:rPr lang="fr-FR" dirty="0" smtClean="0"/>
                <a:t>, </a:t>
              </a:r>
              <a:r>
                <a:rPr lang="fr-FR" dirty="0" err="1" smtClean="0"/>
                <a:t>neon</a:t>
              </a:r>
              <a:r>
                <a:rPr lang="fr-FR" dirty="0" smtClean="0"/>
                <a:t>), </a:t>
              </a:r>
              <a:r>
                <a:rPr lang="fr-FR" b="1" dirty="0" smtClean="0"/>
                <a:t>un solide ? </a:t>
              </a:r>
              <a:r>
                <a:rPr lang="fr-FR" dirty="0" smtClean="0"/>
                <a:t>(rubis)</a:t>
              </a:r>
              <a:endParaRPr lang="fr-FR" dirty="0"/>
            </a:p>
          </p:txBody>
        </p:sp>
        <p:sp>
          <p:nvSpPr>
            <p:cNvPr id="41" name="ZoneTexte 40"/>
            <p:cNvSpPr txBox="1"/>
            <p:nvPr/>
          </p:nvSpPr>
          <p:spPr>
            <a:xfrm>
              <a:off x="1115616" y="5229200"/>
              <a:ext cx="5904656" cy="369332"/>
            </a:xfrm>
            <a:prstGeom prst="rect">
              <a:avLst/>
            </a:prstGeom>
            <a:noFill/>
          </p:spPr>
          <p:txBody>
            <a:bodyPr wrap="square" rtlCol="0">
              <a:spAutoFit/>
            </a:bodyPr>
            <a:lstStyle/>
            <a:p>
              <a:r>
                <a:rPr lang="fr-FR" dirty="0" smtClean="0"/>
                <a:t>- Pompage </a:t>
              </a:r>
              <a:r>
                <a:rPr lang="fr-FR" b="1" dirty="0" smtClean="0"/>
                <a:t>optique</a:t>
              </a:r>
              <a:r>
                <a:rPr lang="fr-FR" dirty="0" smtClean="0"/>
                <a:t> (flash…) ou </a:t>
              </a:r>
              <a:r>
                <a:rPr lang="fr-FR" b="1" dirty="0" smtClean="0"/>
                <a:t>électrique ?</a:t>
              </a:r>
              <a:r>
                <a:rPr lang="fr-FR" dirty="0" smtClean="0"/>
                <a:t> (décharge)</a:t>
              </a:r>
              <a:endParaRPr lang="fr-FR"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p:cNvGrpSpPr>
            <a:grpSpLocks/>
          </p:cNvGrpSpPr>
          <p:nvPr/>
        </p:nvGrpSpPr>
        <p:grpSpPr bwMode="auto">
          <a:xfrm>
            <a:off x="0" y="1700808"/>
            <a:ext cx="9144000" cy="4248472"/>
            <a:chOff x="0" y="3284984"/>
            <a:chExt cx="7872641" cy="3312145"/>
          </a:xfrm>
        </p:grpSpPr>
        <p:pic>
          <p:nvPicPr>
            <p:cNvPr id="3" name="Picture 3"/>
            <p:cNvPicPr>
              <a:picLocks noChangeAspect="1" noChangeArrowheads="1"/>
            </p:cNvPicPr>
            <p:nvPr/>
          </p:nvPicPr>
          <p:blipFill>
            <a:blip r:embed="rId2" cstate="print"/>
            <a:srcRect/>
            <a:stretch>
              <a:fillRect/>
            </a:stretch>
          </p:blipFill>
          <p:spPr bwMode="auto">
            <a:xfrm>
              <a:off x="0" y="4365104"/>
              <a:ext cx="1743075" cy="2205038"/>
            </a:xfrm>
            <a:prstGeom prst="rect">
              <a:avLst/>
            </a:prstGeom>
            <a:noFill/>
            <a:ln w="9525">
              <a:noFill/>
              <a:miter lim="800000"/>
              <a:headEnd/>
              <a:tailEnd/>
            </a:ln>
          </p:spPr>
        </p:pic>
        <p:pic>
          <p:nvPicPr>
            <p:cNvPr id="4" name="Picture 10"/>
            <p:cNvPicPr>
              <a:picLocks noChangeAspect="1" noChangeArrowheads="1"/>
            </p:cNvPicPr>
            <p:nvPr/>
          </p:nvPicPr>
          <p:blipFill>
            <a:blip r:embed="rId3" cstate="print"/>
            <a:srcRect/>
            <a:stretch>
              <a:fillRect/>
            </a:stretch>
          </p:blipFill>
          <p:spPr bwMode="auto">
            <a:xfrm>
              <a:off x="1835696" y="4365104"/>
              <a:ext cx="1482725" cy="2232025"/>
            </a:xfrm>
            <a:prstGeom prst="rect">
              <a:avLst/>
            </a:prstGeom>
            <a:noFill/>
            <a:ln w="9525">
              <a:noFill/>
              <a:miter lim="800000"/>
              <a:headEnd/>
              <a:tailEnd/>
            </a:ln>
          </p:spPr>
        </p:pic>
        <p:pic>
          <p:nvPicPr>
            <p:cNvPr id="5" name="Picture 8"/>
            <p:cNvPicPr>
              <a:picLocks noChangeAspect="1" noChangeArrowheads="1"/>
            </p:cNvPicPr>
            <p:nvPr/>
          </p:nvPicPr>
          <p:blipFill>
            <a:blip r:embed="rId4" cstate="screen"/>
            <a:srcRect/>
            <a:stretch>
              <a:fillRect/>
            </a:stretch>
          </p:blipFill>
          <p:spPr bwMode="auto">
            <a:xfrm>
              <a:off x="3635896" y="4725144"/>
              <a:ext cx="1081088" cy="844550"/>
            </a:xfrm>
            <a:prstGeom prst="rect">
              <a:avLst/>
            </a:prstGeom>
            <a:noFill/>
            <a:ln w="9525">
              <a:noFill/>
              <a:miter lim="800000"/>
              <a:headEnd/>
              <a:tailEnd/>
            </a:ln>
          </p:spPr>
        </p:pic>
        <p:sp>
          <p:nvSpPr>
            <p:cNvPr id="6" name="TextBox 16"/>
            <p:cNvSpPr txBox="1">
              <a:spLocks noChangeArrowheads="1"/>
            </p:cNvSpPr>
            <p:nvPr/>
          </p:nvSpPr>
          <p:spPr bwMode="auto">
            <a:xfrm>
              <a:off x="0" y="3284984"/>
              <a:ext cx="7872641" cy="983776"/>
            </a:xfrm>
            <a:prstGeom prst="rect">
              <a:avLst/>
            </a:prstGeom>
            <a:noFill/>
            <a:ln w="9525">
              <a:noFill/>
              <a:miter lim="800000"/>
              <a:headEnd/>
              <a:tailEnd/>
            </a:ln>
          </p:spPr>
          <p:txBody>
            <a:bodyPr wrap="square">
              <a:spAutoFit/>
            </a:bodyPr>
            <a:lstStyle/>
            <a:p>
              <a:r>
                <a:rPr lang="fr-FR" sz="2000" b="1" dirty="0">
                  <a:solidFill>
                    <a:srgbClr val="000000"/>
                  </a:solidFill>
                </a:rPr>
                <a:t>1</a:t>
              </a:r>
              <a:r>
                <a:rPr lang="fr-FR" sz="2000" b="1" dirty="0" smtClean="0">
                  <a:solidFill>
                    <a:srgbClr val="000000"/>
                  </a:solidFill>
                </a:rPr>
                <a:t>958</a:t>
              </a:r>
              <a:r>
                <a:rPr lang="fr-FR" sz="2000" dirty="0" smtClean="0">
                  <a:solidFill>
                    <a:srgbClr val="000000"/>
                  </a:solidFill>
                </a:rPr>
                <a:t> </a:t>
              </a:r>
              <a:r>
                <a:rPr lang="fr-FR" sz="2000" dirty="0">
                  <a:solidFill>
                    <a:srgbClr val="000000"/>
                  </a:solidFill>
                </a:rPr>
                <a:t>: Charles </a:t>
              </a:r>
              <a:r>
                <a:rPr lang="fr-FR" sz="2000" dirty="0" smtClean="0">
                  <a:solidFill>
                    <a:srgbClr val="000000"/>
                  </a:solidFill>
                </a:rPr>
                <a:t>Townes (Columbia) </a:t>
              </a:r>
              <a:r>
                <a:rPr lang="fr-FR" sz="2000" dirty="0">
                  <a:solidFill>
                    <a:srgbClr val="000000"/>
                  </a:solidFill>
                </a:rPr>
                <a:t>et Arthur Schawlow (Bell Labs) </a:t>
              </a:r>
              <a:r>
                <a:rPr lang="fr-FR" sz="2000" dirty="0" smtClean="0">
                  <a:solidFill>
                    <a:srgbClr val="000000"/>
                  </a:solidFill>
                </a:rPr>
                <a:t>publient une </a:t>
              </a:r>
              <a:r>
                <a:rPr lang="fr-FR" sz="2000" b="1" dirty="0" smtClean="0">
                  <a:solidFill>
                    <a:srgbClr val="000000"/>
                  </a:solidFill>
                </a:rPr>
                <a:t>proposition théorique </a:t>
              </a:r>
              <a:r>
                <a:rPr lang="fr-FR" sz="2000" dirty="0" smtClean="0">
                  <a:solidFill>
                    <a:srgbClr val="000000"/>
                  </a:solidFill>
                </a:rPr>
                <a:t>dans un papier publié en 1958 </a:t>
              </a:r>
              <a:r>
                <a:rPr lang="fr-FR" sz="2000" dirty="0">
                  <a:solidFill>
                    <a:srgbClr val="000000"/>
                  </a:solidFill>
                </a:rPr>
                <a:t>(Physical </a:t>
              </a:r>
              <a:r>
                <a:rPr lang="fr-FR" sz="2000" dirty="0" err="1">
                  <a:solidFill>
                    <a:srgbClr val="000000"/>
                  </a:solidFill>
                </a:rPr>
                <a:t>Review</a:t>
              </a:r>
              <a:r>
                <a:rPr lang="fr-FR" sz="2000" dirty="0" smtClean="0">
                  <a:solidFill>
                    <a:srgbClr val="000000"/>
                  </a:solidFill>
                </a:rPr>
                <a:t>) : ils associent le maser avec un concept connu en optique depuis 1890 : la « cavité Fabry-Pérot »</a:t>
              </a:r>
              <a:endParaRPr lang="en-US" sz="2000" dirty="0">
                <a:solidFill>
                  <a:srgbClr val="000000"/>
                </a:solidFill>
              </a:endParaRPr>
            </a:p>
            <a:p>
              <a:endParaRPr lang="en-US" sz="1600" dirty="0"/>
            </a:p>
          </p:txBody>
        </p:sp>
        <p:grpSp>
          <p:nvGrpSpPr>
            <p:cNvPr id="7" name="Group 21"/>
            <p:cNvGrpSpPr>
              <a:grpSpLocks/>
            </p:cNvGrpSpPr>
            <p:nvPr/>
          </p:nvGrpSpPr>
          <p:grpSpPr bwMode="auto">
            <a:xfrm>
              <a:off x="4500563" y="4365625"/>
              <a:ext cx="3352800" cy="1289050"/>
              <a:chOff x="785786" y="1857364"/>
              <a:chExt cx="7072362" cy="2720879"/>
            </a:xfrm>
          </p:grpSpPr>
          <p:sp>
            <p:nvSpPr>
              <p:cNvPr id="8" name="Rectangle 9"/>
              <p:cNvSpPr>
                <a:spLocks noChangeArrowheads="1"/>
              </p:cNvSpPr>
              <p:nvPr/>
            </p:nvSpPr>
            <p:spPr bwMode="auto">
              <a:xfrm>
                <a:off x="5429256" y="3214686"/>
                <a:ext cx="2071702" cy="285752"/>
              </a:xfrm>
              <a:prstGeom prst="rightArrow">
                <a:avLst/>
              </a:prstGeom>
              <a:solidFill>
                <a:srgbClr val="CC0000"/>
              </a:solidFill>
              <a:ln w="9525">
                <a:noFill/>
                <a:miter lim="800000"/>
                <a:headEnd/>
                <a:tailEnd/>
              </a:ln>
              <a:effectLst>
                <a:glow rad="228600">
                  <a:srgbClr val="C0504D">
                    <a:satMod val="175000"/>
                    <a:alpha val="40000"/>
                  </a:srgbClr>
                </a:glow>
              </a:effectLst>
            </p:spPr>
            <p:txBody>
              <a:bodyPr wrap="none" anchor="ctr"/>
              <a:lstStyle/>
              <a:p>
                <a:pPr fontAlgn="auto">
                  <a:spcBef>
                    <a:spcPts val="0"/>
                  </a:spcBef>
                  <a:spcAft>
                    <a:spcPts val="0"/>
                  </a:spcAft>
                  <a:defRPr/>
                </a:pPr>
                <a:endParaRPr lang="en-US" sz="700" kern="0">
                  <a:solidFill>
                    <a:sysClr val="windowText" lastClr="000000"/>
                  </a:solidFill>
                  <a:latin typeface="Century Gothic" pitchFamily="34" charset="0"/>
                </a:endParaRPr>
              </a:p>
            </p:txBody>
          </p:sp>
          <p:sp>
            <p:nvSpPr>
              <p:cNvPr id="9" name="Moon 20"/>
              <p:cNvSpPr/>
              <p:nvPr/>
            </p:nvSpPr>
            <p:spPr>
              <a:xfrm>
                <a:off x="2143108" y="2605082"/>
                <a:ext cx="642942" cy="1500198"/>
              </a:xfrm>
              <a:prstGeom prst="moon">
                <a:avLst>
                  <a:gd name="adj" fmla="val 63333"/>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700" kern="0">
                  <a:solidFill>
                    <a:sysClr val="window" lastClr="FFFFFF"/>
                  </a:solidFill>
                  <a:latin typeface="Calibri"/>
                </a:endParaRPr>
              </a:p>
            </p:txBody>
          </p:sp>
          <p:sp>
            <p:nvSpPr>
              <p:cNvPr id="10" name="Moon 21"/>
              <p:cNvSpPr/>
              <p:nvPr/>
            </p:nvSpPr>
            <p:spPr>
              <a:xfrm rot="10800000">
                <a:off x="5205418" y="2614607"/>
                <a:ext cx="642942" cy="1500198"/>
              </a:xfrm>
              <a:prstGeom prst="moon">
                <a:avLst>
                  <a:gd name="adj" fmla="val 63333"/>
                </a:avLst>
              </a:prstGeom>
              <a:gradFill rotWithShape="1">
                <a:gsLst>
                  <a:gs pos="0">
                    <a:srgbClr val="4BACC6">
                      <a:shade val="51000"/>
                      <a:satMod val="130000"/>
                      <a:alpha val="49000"/>
                    </a:srgbClr>
                  </a:gs>
                  <a:gs pos="80000">
                    <a:srgbClr val="4BACC6">
                      <a:shade val="93000"/>
                      <a:satMod val="130000"/>
                      <a:alpha val="42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700" kern="0">
                  <a:solidFill>
                    <a:sysClr val="window" lastClr="FFFFFF"/>
                  </a:solidFill>
                  <a:latin typeface="Calibri"/>
                </a:endParaRPr>
              </a:p>
            </p:txBody>
          </p:sp>
          <p:grpSp>
            <p:nvGrpSpPr>
              <p:cNvPr id="11" name="Group 28"/>
              <p:cNvGrpSpPr>
                <a:grpSpLocks/>
              </p:cNvGrpSpPr>
              <p:nvPr/>
            </p:nvGrpSpPr>
            <p:grpSpPr bwMode="auto">
              <a:xfrm>
                <a:off x="785786" y="1857364"/>
                <a:ext cx="7072362" cy="2720879"/>
                <a:chOff x="785786" y="1857364"/>
                <a:chExt cx="7072362" cy="2720879"/>
              </a:xfrm>
            </p:grpSpPr>
            <p:grpSp>
              <p:nvGrpSpPr>
                <p:cNvPr id="12" name="Group 26"/>
                <p:cNvGrpSpPr>
                  <a:grpSpLocks/>
                </p:cNvGrpSpPr>
                <p:nvPr/>
              </p:nvGrpSpPr>
              <p:grpSpPr bwMode="auto">
                <a:xfrm>
                  <a:off x="785786" y="1857364"/>
                  <a:ext cx="7072362" cy="2720879"/>
                  <a:chOff x="785786" y="1857364"/>
                  <a:chExt cx="7072362" cy="2720879"/>
                </a:xfrm>
              </p:grpSpPr>
              <p:sp>
                <p:nvSpPr>
                  <p:cNvPr id="14" name="Rectangle 13"/>
                  <p:cNvSpPr>
                    <a:spLocks noChangeArrowheads="1"/>
                  </p:cNvSpPr>
                  <p:nvPr/>
                </p:nvSpPr>
                <p:spPr bwMode="auto">
                  <a:xfrm>
                    <a:off x="3181331" y="3076568"/>
                    <a:ext cx="1444625" cy="5461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headEnd/>
                    <a:tailEnd/>
                  </a:ln>
                  <a:effectLst>
                    <a:glow rad="139700">
                      <a:srgbClr val="8064A2">
                        <a:satMod val="175000"/>
                        <a:alpha val="40000"/>
                      </a:srgbClr>
                    </a:glow>
                    <a:outerShdw blurRad="40000" dist="23000" dir="5400000" rotWithShape="0">
                      <a:srgbClr val="000000">
                        <a:alpha val="35000"/>
                      </a:srgbClr>
                    </a:outerShdw>
                    <a:softEdge rad="63500"/>
                  </a:effectLst>
                  <a:scene3d>
                    <a:camera prst="orthographicFront">
                      <a:rot lat="0" lon="0" rev="0"/>
                    </a:camera>
                    <a:lightRig rig="threePt" dir="t">
                      <a:rot lat="0" lon="0" rev="1200000"/>
                    </a:lightRig>
                  </a:scene3d>
                  <a:sp3d>
                    <a:bevelT w="63500" h="25400"/>
                  </a:sp3d>
                </p:spPr>
                <p:txBody>
                  <a:bodyPr wrap="none" anchor="ctr"/>
                  <a:lstStyle/>
                  <a:p>
                    <a:pPr fontAlgn="auto">
                      <a:spcBef>
                        <a:spcPts val="0"/>
                      </a:spcBef>
                      <a:spcAft>
                        <a:spcPts val="0"/>
                      </a:spcAft>
                      <a:defRPr/>
                    </a:pPr>
                    <a:endParaRPr lang="en-US" sz="700" kern="0">
                      <a:solidFill>
                        <a:sysClr val="window" lastClr="FFFFFF"/>
                      </a:solidFill>
                      <a:latin typeface="Century Gothic" pitchFamily="34" charset="0"/>
                    </a:endParaRPr>
                  </a:p>
                </p:txBody>
              </p:sp>
              <p:sp>
                <p:nvSpPr>
                  <p:cNvPr id="15" name="Text Box 4"/>
                  <p:cNvSpPr txBox="1">
                    <a:spLocks noChangeArrowheads="1"/>
                  </p:cNvSpPr>
                  <p:nvPr/>
                </p:nvSpPr>
                <p:spPr bwMode="auto">
                  <a:xfrm>
                    <a:off x="2714611" y="3643313"/>
                    <a:ext cx="2439986" cy="551660"/>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fr-FR" sz="700" u="sng" kern="0" dirty="0">
                        <a:ln>
                          <a:solidFill>
                            <a:sysClr val="windowText" lastClr="000000"/>
                          </a:solidFill>
                        </a:ln>
                        <a:solidFill>
                          <a:sysClr val="windowText" lastClr="000000"/>
                        </a:solidFill>
                        <a:latin typeface="Century Gothic" pitchFamily="34" charset="0"/>
                      </a:rPr>
                      <a:t>Milieu amplificateur</a:t>
                    </a:r>
                    <a:r>
                      <a:rPr lang="fr-FR" sz="700" kern="0" dirty="0">
                        <a:ln>
                          <a:solidFill>
                            <a:sysClr val="windowText" lastClr="000000"/>
                          </a:solidFill>
                        </a:ln>
                        <a:solidFill>
                          <a:sysClr val="windowText" lastClr="000000"/>
                        </a:solidFill>
                        <a:latin typeface="Century Gothic" pitchFamily="34" charset="0"/>
                      </a:rPr>
                      <a:t/>
                    </a:r>
                    <a:br>
                      <a:rPr lang="fr-FR" sz="700" kern="0" dirty="0">
                        <a:ln>
                          <a:solidFill>
                            <a:sysClr val="windowText" lastClr="000000"/>
                          </a:solidFill>
                        </a:ln>
                        <a:solidFill>
                          <a:sysClr val="windowText" lastClr="000000"/>
                        </a:solidFill>
                        <a:latin typeface="Century Gothic" pitchFamily="34" charset="0"/>
                      </a:rPr>
                    </a:br>
                    <a:r>
                      <a:rPr lang="fr-FR" sz="400" kern="0" dirty="0">
                        <a:ln>
                          <a:solidFill>
                            <a:sysClr val="windowText" lastClr="000000"/>
                          </a:solidFill>
                        </a:ln>
                        <a:solidFill>
                          <a:sysClr val="windowText" lastClr="000000"/>
                        </a:solidFill>
                        <a:latin typeface="Century Gothic" pitchFamily="34" charset="0"/>
                      </a:rPr>
                      <a:t>(gaz, solide ou liquide)</a:t>
                    </a:r>
                    <a:endParaRPr lang="fr-FR" sz="700" kern="0" dirty="0">
                      <a:ln>
                        <a:solidFill>
                          <a:sysClr val="windowText" lastClr="000000"/>
                        </a:solidFill>
                      </a:ln>
                      <a:solidFill>
                        <a:sysClr val="windowText" lastClr="000000"/>
                      </a:solidFill>
                      <a:latin typeface="Century Gothic" pitchFamily="34" charset="0"/>
                    </a:endParaRPr>
                  </a:p>
                </p:txBody>
              </p:sp>
              <p:sp>
                <p:nvSpPr>
                  <p:cNvPr id="16" name="AutoShape 5"/>
                  <p:cNvSpPr>
                    <a:spLocks noChangeArrowheads="1"/>
                  </p:cNvSpPr>
                  <p:nvPr/>
                </p:nvSpPr>
                <p:spPr bwMode="auto">
                  <a:xfrm flipH="1">
                    <a:off x="3428992" y="2285992"/>
                    <a:ext cx="701675" cy="711200"/>
                  </a:xfrm>
                  <a:prstGeom prst="lightningBol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fontAlgn="auto">
                      <a:spcBef>
                        <a:spcPts val="0"/>
                      </a:spcBef>
                      <a:spcAft>
                        <a:spcPts val="0"/>
                      </a:spcAft>
                      <a:defRPr/>
                    </a:pPr>
                    <a:endParaRPr lang="en-US" sz="700" kern="0">
                      <a:solidFill>
                        <a:sysClr val="window" lastClr="FFFFFF"/>
                      </a:solidFill>
                      <a:latin typeface="Century Gothic" pitchFamily="34" charset="0"/>
                    </a:endParaRPr>
                  </a:p>
                </p:txBody>
              </p:sp>
              <p:sp>
                <p:nvSpPr>
                  <p:cNvPr id="17" name="Text Box 6"/>
                  <p:cNvSpPr txBox="1">
                    <a:spLocks noChangeArrowheads="1"/>
                  </p:cNvSpPr>
                  <p:nvPr/>
                </p:nvSpPr>
                <p:spPr bwMode="auto">
                  <a:xfrm>
                    <a:off x="785786" y="1857364"/>
                    <a:ext cx="7072362" cy="422205"/>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fr-FR" sz="700" b="1" u="sng" kern="0" dirty="0">
                        <a:solidFill>
                          <a:srgbClr val="008000"/>
                        </a:solidFill>
                        <a:latin typeface="Century Gothic" pitchFamily="34" charset="0"/>
                      </a:rPr>
                      <a:t>Pompe</a:t>
                    </a:r>
                    <a:r>
                      <a:rPr lang="fr-FR" sz="700" kern="0" dirty="0">
                        <a:solidFill>
                          <a:srgbClr val="008000"/>
                        </a:solidFill>
                        <a:latin typeface="Century Gothic" pitchFamily="34" charset="0"/>
                      </a:rPr>
                      <a:t> : Source d’énergie extérieure (optique ou électrique)</a:t>
                    </a:r>
                  </a:p>
                </p:txBody>
              </p:sp>
              <p:sp>
                <p:nvSpPr>
                  <p:cNvPr id="18" name="Text Box 8"/>
                  <p:cNvSpPr txBox="1">
                    <a:spLocks noChangeArrowheads="1"/>
                  </p:cNvSpPr>
                  <p:nvPr/>
                </p:nvSpPr>
                <p:spPr bwMode="auto">
                  <a:xfrm>
                    <a:off x="5929322" y="2785547"/>
                    <a:ext cx="1768090" cy="422205"/>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fr-FR" sz="700" kern="0" dirty="0">
                        <a:solidFill>
                          <a:srgbClr val="CC0000"/>
                        </a:solidFill>
                        <a:latin typeface="Century Gothic" pitchFamily="34" charset="0"/>
                      </a:rPr>
                      <a:t>faisceau LASER</a:t>
                    </a:r>
                  </a:p>
                </p:txBody>
              </p:sp>
              <p:sp>
                <p:nvSpPr>
                  <p:cNvPr id="19" name="Rectangle 9"/>
                  <p:cNvSpPr>
                    <a:spLocks noChangeArrowheads="1"/>
                  </p:cNvSpPr>
                  <p:nvPr/>
                </p:nvSpPr>
                <p:spPr bwMode="auto">
                  <a:xfrm>
                    <a:off x="2557444" y="3286124"/>
                    <a:ext cx="2871812" cy="145250"/>
                  </a:xfrm>
                  <a:prstGeom prst="rect">
                    <a:avLst/>
                  </a:prstGeom>
                  <a:solidFill>
                    <a:srgbClr val="CC0000"/>
                  </a:solidFill>
                  <a:ln w="9525">
                    <a:noFill/>
                    <a:miter lim="800000"/>
                    <a:headEnd/>
                    <a:tailEnd/>
                  </a:ln>
                  <a:effectLst>
                    <a:glow rad="228600">
                      <a:srgbClr val="C0504D">
                        <a:satMod val="175000"/>
                        <a:alpha val="40000"/>
                      </a:srgbClr>
                    </a:glow>
                  </a:effectLst>
                </p:spPr>
                <p:txBody>
                  <a:bodyPr wrap="none" anchor="ctr"/>
                  <a:lstStyle/>
                  <a:p>
                    <a:pPr fontAlgn="auto">
                      <a:spcBef>
                        <a:spcPts val="0"/>
                      </a:spcBef>
                      <a:spcAft>
                        <a:spcPts val="0"/>
                      </a:spcAft>
                      <a:defRPr/>
                    </a:pPr>
                    <a:endParaRPr lang="en-US" sz="700" kern="0">
                      <a:solidFill>
                        <a:sysClr val="windowText" lastClr="000000"/>
                      </a:solidFill>
                      <a:latin typeface="Century Gothic" pitchFamily="34" charset="0"/>
                    </a:endParaRPr>
                  </a:p>
                </p:txBody>
              </p:sp>
              <p:sp>
                <p:nvSpPr>
                  <p:cNvPr id="20" name="Text Box 21"/>
                  <p:cNvSpPr txBox="1">
                    <a:spLocks noChangeArrowheads="1"/>
                  </p:cNvSpPr>
                  <p:nvPr/>
                </p:nvSpPr>
                <p:spPr bwMode="auto">
                  <a:xfrm>
                    <a:off x="785786" y="3928181"/>
                    <a:ext cx="1516940" cy="650062"/>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fr-FR" sz="700" kern="0" dirty="0">
                        <a:solidFill>
                          <a:srgbClr val="0033CC"/>
                        </a:solidFill>
                        <a:latin typeface="Century Gothic" pitchFamily="34" charset="0"/>
                      </a:rPr>
                      <a:t>Miroir 100%</a:t>
                    </a:r>
                    <a:br>
                      <a:rPr lang="fr-FR" sz="700" kern="0" dirty="0">
                        <a:solidFill>
                          <a:srgbClr val="0033CC"/>
                        </a:solidFill>
                        <a:latin typeface="Century Gothic" pitchFamily="34" charset="0"/>
                      </a:rPr>
                    </a:br>
                    <a:r>
                      <a:rPr lang="fr-FR" sz="700" kern="0" dirty="0" err="1">
                        <a:solidFill>
                          <a:srgbClr val="0033CC"/>
                        </a:solidFill>
                        <a:latin typeface="Century Gothic" pitchFamily="34" charset="0"/>
                      </a:rPr>
                      <a:t>réflechissant</a:t>
                    </a:r>
                    <a:endParaRPr lang="fr-FR" sz="700" kern="0" dirty="0">
                      <a:solidFill>
                        <a:srgbClr val="0033CC"/>
                      </a:solidFill>
                      <a:latin typeface="Century Gothic" pitchFamily="34" charset="0"/>
                    </a:endParaRPr>
                  </a:p>
                </p:txBody>
              </p:sp>
              <p:sp>
                <p:nvSpPr>
                  <p:cNvPr id="21" name="Text Box 22"/>
                  <p:cNvSpPr txBox="1">
                    <a:spLocks noChangeArrowheads="1"/>
                  </p:cNvSpPr>
                  <p:nvPr/>
                </p:nvSpPr>
                <p:spPr bwMode="auto">
                  <a:xfrm>
                    <a:off x="5591107" y="3928181"/>
                    <a:ext cx="1918781" cy="650062"/>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fr-FR" sz="700" kern="0" dirty="0">
                        <a:solidFill>
                          <a:srgbClr val="0033CC"/>
                        </a:solidFill>
                        <a:latin typeface="Century Gothic" pitchFamily="34" charset="0"/>
                      </a:rPr>
                      <a:t>Miroir de sortie</a:t>
                    </a:r>
                    <a:br>
                      <a:rPr lang="fr-FR" sz="700" kern="0" dirty="0">
                        <a:solidFill>
                          <a:srgbClr val="0033CC"/>
                        </a:solidFill>
                        <a:latin typeface="Century Gothic" pitchFamily="34" charset="0"/>
                      </a:rPr>
                    </a:br>
                    <a:r>
                      <a:rPr lang="fr-FR" sz="700" kern="0" dirty="0">
                        <a:solidFill>
                          <a:srgbClr val="0033CC"/>
                        </a:solidFill>
                        <a:latin typeface="Century Gothic" pitchFamily="34" charset="0"/>
                      </a:rPr>
                      <a:t>semi-transparent</a:t>
                    </a:r>
                  </a:p>
                </p:txBody>
              </p:sp>
              <p:sp>
                <p:nvSpPr>
                  <p:cNvPr id="22" name="Isosceles Triangle 33"/>
                  <p:cNvSpPr/>
                  <p:nvPr/>
                </p:nvSpPr>
                <p:spPr>
                  <a:xfrm rot="5400000">
                    <a:off x="4105884" y="3169332"/>
                    <a:ext cx="288172" cy="358307"/>
                  </a:xfrm>
                  <a:prstGeom prst="triangle">
                    <a:avLst/>
                  </a:prstGeom>
                  <a:solidFill>
                    <a:srgbClr val="CC0000"/>
                  </a:solidFill>
                  <a:ln w="9525">
                    <a:noFill/>
                    <a:miter lim="800000"/>
                    <a:headEnd/>
                    <a:tailEnd/>
                  </a:ln>
                  <a:effectLst/>
                </p:spPr>
                <p:txBody>
                  <a:bodyPr wrap="none" anchor="ctr"/>
                  <a:lstStyle/>
                  <a:p>
                    <a:pPr fontAlgn="auto">
                      <a:spcBef>
                        <a:spcPts val="0"/>
                      </a:spcBef>
                      <a:spcAft>
                        <a:spcPts val="0"/>
                      </a:spcAft>
                      <a:defRPr/>
                    </a:pPr>
                    <a:endParaRPr lang="en-US" sz="700" kern="0">
                      <a:solidFill>
                        <a:sysClr val="windowText" lastClr="000000"/>
                      </a:solidFill>
                      <a:latin typeface="Century Gothic" pitchFamily="34" charset="0"/>
                    </a:endParaRPr>
                  </a:p>
                </p:txBody>
              </p:sp>
              <p:sp>
                <p:nvSpPr>
                  <p:cNvPr id="23" name="Isosceles Triangle 34"/>
                  <p:cNvSpPr/>
                  <p:nvPr/>
                </p:nvSpPr>
                <p:spPr>
                  <a:xfrm rot="16200000">
                    <a:off x="3394296" y="3171011"/>
                    <a:ext cx="284820" cy="358305"/>
                  </a:xfrm>
                  <a:prstGeom prst="triangle">
                    <a:avLst/>
                  </a:prstGeom>
                  <a:solidFill>
                    <a:srgbClr val="CC0000"/>
                  </a:solidFill>
                  <a:ln w="9525">
                    <a:noFill/>
                    <a:miter lim="800000"/>
                    <a:headEnd/>
                    <a:tailEnd/>
                  </a:ln>
                  <a:effectLst/>
                </p:spPr>
                <p:txBody>
                  <a:bodyPr wrap="none" anchor="ctr"/>
                  <a:lstStyle/>
                  <a:p>
                    <a:pPr fontAlgn="auto">
                      <a:spcBef>
                        <a:spcPts val="0"/>
                      </a:spcBef>
                      <a:spcAft>
                        <a:spcPts val="0"/>
                      </a:spcAft>
                      <a:defRPr/>
                    </a:pPr>
                    <a:endParaRPr lang="en-US" sz="700" kern="0">
                      <a:solidFill>
                        <a:sysClr val="windowText" lastClr="000000"/>
                      </a:solidFill>
                      <a:latin typeface="Century Gothic" pitchFamily="34" charset="0"/>
                    </a:endParaRPr>
                  </a:p>
                </p:txBody>
              </p:sp>
            </p:grpSp>
            <p:sp>
              <p:nvSpPr>
                <p:cNvPr id="13" name="AutoShape 5"/>
                <p:cNvSpPr>
                  <a:spLocks noChangeArrowheads="1"/>
                </p:cNvSpPr>
                <p:nvPr/>
              </p:nvSpPr>
              <p:spPr bwMode="auto">
                <a:xfrm flipH="1">
                  <a:off x="4000496" y="2285992"/>
                  <a:ext cx="701675" cy="711200"/>
                </a:xfrm>
                <a:prstGeom prst="lightningBol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fontAlgn="auto">
                    <a:spcBef>
                      <a:spcPts val="0"/>
                    </a:spcBef>
                    <a:spcAft>
                      <a:spcPts val="0"/>
                    </a:spcAft>
                    <a:defRPr/>
                  </a:pPr>
                  <a:endParaRPr lang="en-US" sz="700" kern="0">
                    <a:solidFill>
                      <a:sysClr val="window" lastClr="FFFFFF"/>
                    </a:solidFill>
                    <a:latin typeface="Century Gothic" pitchFamily="34" charset="0"/>
                  </a:endParaRPr>
                </a:p>
              </p:txBody>
            </p:sp>
          </p:grpSp>
        </p:grpSp>
      </p:grpSp>
      <p:sp>
        <p:nvSpPr>
          <p:cNvPr id="24" name="Title 1"/>
          <p:cNvSpPr txBox="1">
            <a:spLocks/>
          </p:cNvSpPr>
          <p:nvPr/>
        </p:nvSpPr>
        <p:spPr>
          <a:xfrm>
            <a:off x="0" y="260648"/>
            <a:ext cx="8229600" cy="54868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600" u="none" strike="noStrike" kern="1200" cap="none" spc="0" normalizeH="0" baseline="0" noProof="0" dirty="0" smtClean="0">
                <a:ln>
                  <a:noFill/>
                </a:ln>
                <a:solidFill>
                  <a:schemeClr val="bg1"/>
                </a:solidFill>
                <a:effectLst/>
                <a:uLnTx/>
                <a:uFillTx/>
                <a:latin typeface="+mj-lt"/>
                <a:ea typeface="+mj-ea"/>
                <a:cs typeface="+mj-cs"/>
              </a:rPr>
              <a:t>Townes et </a:t>
            </a:r>
            <a:r>
              <a:rPr kumimoji="0" lang="fr-FR" sz="3600" u="none" strike="noStrike" kern="1200" cap="none" spc="0" normalizeH="0" baseline="0" noProof="0" dirty="0" err="1" smtClean="0">
                <a:ln>
                  <a:noFill/>
                </a:ln>
                <a:solidFill>
                  <a:schemeClr val="bg1"/>
                </a:solidFill>
                <a:effectLst/>
                <a:uLnTx/>
                <a:uFillTx/>
                <a:latin typeface="+mj-lt"/>
                <a:ea typeface="+mj-ea"/>
                <a:cs typeface="+mj-cs"/>
              </a:rPr>
              <a:t>Schawlow</a:t>
            </a:r>
            <a:endParaRPr kumimoji="0" lang="fr-FR" sz="3600" u="none" strike="noStrike" kern="1200" cap="none" spc="0" normalizeH="0" baseline="0" noProof="0" dirty="0">
              <a:ln>
                <a:noFill/>
              </a:ln>
              <a:solidFill>
                <a:schemeClr val="bg1"/>
              </a:solidFill>
              <a:effectLst/>
              <a:uLnTx/>
              <a:uFillTx/>
              <a:latin typeface="+mj-lt"/>
              <a:ea typeface="+mj-ea"/>
              <a:cs typeface="+mj-cs"/>
            </a:endParaRPr>
          </a:p>
        </p:txBody>
      </p:sp>
      <p:sp>
        <p:nvSpPr>
          <p:cNvPr id="26" name="ZoneTexte 25"/>
          <p:cNvSpPr txBox="1"/>
          <p:nvPr/>
        </p:nvSpPr>
        <p:spPr>
          <a:xfrm>
            <a:off x="1403648" y="6237312"/>
            <a:ext cx="5760640" cy="369332"/>
          </a:xfrm>
          <a:prstGeom prst="rect">
            <a:avLst/>
          </a:prstGeom>
          <a:noFill/>
        </p:spPr>
        <p:txBody>
          <a:bodyPr wrap="square" rtlCol="0">
            <a:spAutoFit/>
          </a:bodyPr>
          <a:lstStyle/>
          <a:p>
            <a:r>
              <a:rPr lang="fr-FR" dirty="0" smtClean="0"/>
              <a:t>… Mais pas d’indications sur le milieu à gain ou le pompage</a:t>
            </a:r>
            <a:endParaRPr lang="fr-FR" dirty="0"/>
          </a:p>
        </p:txBody>
      </p:sp>
      <p:sp>
        <p:nvSpPr>
          <p:cNvPr id="27" name="ZoneTexte 26"/>
          <p:cNvSpPr txBox="1"/>
          <p:nvPr/>
        </p:nvSpPr>
        <p:spPr>
          <a:xfrm>
            <a:off x="1763688" y="1052736"/>
            <a:ext cx="5400600" cy="584775"/>
          </a:xfrm>
          <a:prstGeom prst="rect">
            <a:avLst/>
          </a:prstGeom>
          <a:noFill/>
        </p:spPr>
        <p:txBody>
          <a:bodyPr wrap="square" rtlCol="0">
            <a:spAutoFit/>
          </a:bodyPr>
          <a:lstStyle/>
          <a:p>
            <a:r>
              <a:rPr lang="fr-FR" sz="3200" dirty="0" smtClean="0">
                <a:solidFill>
                  <a:srgbClr val="FF0000"/>
                </a:solidFill>
              </a:rPr>
              <a:t>Problème n°1 : résolu</a:t>
            </a:r>
            <a:endParaRPr lang="fr-FR" sz="32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fade">
                                      <p:cBhvr>
                                        <p:cTn id="12"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324544" y="0"/>
            <a:ext cx="9468544" cy="868958"/>
          </a:xfrm>
        </p:spPr>
        <p:txBody>
          <a:bodyPr>
            <a:noAutofit/>
          </a:bodyPr>
          <a:lstStyle/>
          <a:p>
            <a:r>
              <a:rPr lang="fr-FR" sz="3200" dirty="0" smtClean="0">
                <a:solidFill>
                  <a:schemeClr val="bg1"/>
                </a:solidFill>
              </a:rPr>
              <a:t>Gordon Gould : inventeur du LASER ou du LOSER ?</a:t>
            </a:r>
          </a:p>
        </p:txBody>
      </p:sp>
      <p:sp>
        <p:nvSpPr>
          <p:cNvPr id="5" name="Espace réservé du numéro de diapositive 4"/>
          <p:cNvSpPr>
            <a:spLocks noGrp="1"/>
          </p:cNvSpPr>
          <p:nvPr>
            <p:ph type="sldNum" sz="quarter" idx="10"/>
          </p:nvPr>
        </p:nvSpPr>
        <p:spPr/>
        <p:txBody>
          <a:bodyPr/>
          <a:lstStyle/>
          <a:p>
            <a:pPr>
              <a:defRPr/>
            </a:pPr>
            <a:fld id="{17085079-9FFF-4422-B0C8-5409E9816D2F}" type="slidenum">
              <a:rPr lang="en-US" smtClean="0"/>
              <a:pPr>
                <a:defRPr/>
              </a:pPr>
              <a:t>12</a:t>
            </a:fld>
            <a:endParaRPr lang="en-US"/>
          </a:p>
        </p:txBody>
      </p:sp>
      <p:sp>
        <p:nvSpPr>
          <p:cNvPr id="25604" name="Content Placeholder 11"/>
          <p:cNvSpPr>
            <a:spLocks noGrp="1"/>
          </p:cNvSpPr>
          <p:nvPr>
            <p:ph idx="1"/>
          </p:nvPr>
        </p:nvSpPr>
        <p:spPr>
          <a:xfrm>
            <a:off x="1763713" y="1052388"/>
            <a:ext cx="7380287" cy="2160588"/>
          </a:xfrm>
        </p:spPr>
        <p:txBody>
          <a:bodyPr>
            <a:normAutofit/>
          </a:bodyPr>
          <a:lstStyle/>
          <a:p>
            <a:r>
              <a:rPr lang="fr-FR" sz="2000" dirty="0" smtClean="0"/>
              <a:t>Doctorant (37 ans) à Columbia, il discute du maser optique avec Townes</a:t>
            </a:r>
          </a:p>
          <a:p>
            <a:r>
              <a:rPr lang="fr-FR" sz="2000" dirty="0" smtClean="0">
                <a:solidFill>
                  <a:srgbClr val="FF0000"/>
                </a:solidFill>
              </a:rPr>
              <a:t>Il trouve indépendamment de </a:t>
            </a:r>
            <a:r>
              <a:rPr lang="fr-FR" sz="2000" dirty="0" err="1" smtClean="0">
                <a:solidFill>
                  <a:srgbClr val="FF0000"/>
                </a:solidFill>
              </a:rPr>
              <a:t>Schawlow</a:t>
            </a:r>
            <a:r>
              <a:rPr lang="fr-FR" sz="2000" dirty="0" smtClean="0">
                <a:solidFill>
                  <a:srgbClr val="FF0000"/>
                </a:solidFill>
              </a:rPr>
              <a:t> et Townes </a:t>
            </a:r>
            <a:r>
              <a:rPr lang="fr-FR" sz="2000" b="1" dirty="0" smtClean="0">
                <a:solidFill>
                  <a:srgbClr val="FF0000"/>
                </a:solidFill>
              </a:rPr>
              <a:t>l’idée du Fabry-</a:t>
            </a:r>
            <a:r>
              <a:rPr lang="fr-FR" sz="2000" b="1" dirty="0" err="1" smtClean="0">
                <a:solidFill>
                  <a:srgbClr val="FF0000"/>
                </a:solidFill>
              </a:rPr>
              <a:t>Perot</a:t>
            </a:r>
            <a:r>
              <a:rPr lang="fr-FR" sz="2000" b="1" dirty="0" smtClean="0">
                <a:solidFill>
                  <a:srgbClr val="FF0000"/>
                </a:solidFill>
              </a:rPr>
              <a:t> </a:t>
            </a:r>
            <a:r>
              <a:rPr lang="fr-FR" sz="2000" dirty="0" smtClean="0">
                <a:solidFill>
                  <a:srgbClr val="FF0000"/>
                </a:solidFill>
              </a:rPr>
              <a:t> ! </a:t>
            </a:r>
            <a:r>
              <a:rPr lang="fr-FR" sz="2000" dirty="0" smtClean="0"/>
              <a:t>Il rédige ses idées sur un cahier et les fait enregistrer par un notaire (1957)</a:t>
            </a:r>
            <a:endParaRPr lang="en-US" sz="2400" dirty="0" smtClean="0"/>
          </a:p>
        </p:txBody>
      </p:sp>
      <p:pic>
        <p:nvPicPr>
          <p:cNvPr id="25606" name="Picture 13"/>
          <p:cNvPicPr>
            <a:picLocks noChangeAspect="1" noChangeArrowheads="1"/>
          </p:cNvPicPr>
          <p:nvPr/>
        </p:nvPicPr>
        <p:blipFill>
          <a:blip r:embed="rId3" cstate="print"/>
          <a:srcRect/>
          <a:stretch>
            <a:fillRect/>
          </a:stretch>
        </p:blipFill>
        <p:spPr bwMode="auto">
          <a:xfrm>
            <a:off x="0" y="908050"/>
            <a:ext cx="1673225" cy="1944688"/>
          </a:xfrm>
          <a:prstGeom prst="rect">
            <a:avLst/>
          </a:prstGeom>
          <a:noFill/>
          <a:ln w="9525">
            <a:noFill/>
            <a:miter lim="800000"/>
            <a:headEnd/>
            <a:tailEnd/>
          </a:ln>
        </p:spPr>
      </p:pic>
      <p:pic>
        <p:nvPicPr>
          <p:cNvPr id="25607" name="Picture 11"/>
          <p:cNvPicPr>
            <a:picLocks noChangeAspect="1" noChangeArrowheads="1"/>
          </p:cNvPicPr>
          <p:nvPr/>
        </p:nvPicPr>
        <p:blipFill>
          <a:blip r:embed="rId4" cstate="print"/>
          <a:srcRect/>
          <a:stretch>
            <a:fillRect/>
          </a:stretch>
        </p:blipFill>
        <p:spPr bwMode="auto">
          <a:xfrm>
            <a:off x="0" y="3140968"/>
            <a:ext cx="2868613" cy="3527425"/>
          </a:xfrm>
          <a:prstGeom prst="rect">
            <a:avLst/>
          </a:prstGeom>
          <a:noFill/>
          <a:ln w="9525">
            <a:noFill/>
            <a:miter lim="800000"/>
            <a:headEnd/>
            <a:tailEnd/>
          </a:ln>
        </p:spPr>
      </p:pic>
      <p:sp>
        <p:nvSpPr>
          <p:cNvPr id="12" name="Content Placeholder 11"/>
          <p:cNvSpPr txBox="1">
            <a:spLocks/>
          </p:cNvSpPr>
          <p:nvPr/>
        </p:nvSpPr>
        <p:spPr bwMode="auto">
          <a:xfrm>
            <a:off x="2916238" y="2564904"/>
            <a:ext cx="6227762" cy="2160587"/>
          </a:xfrm>
          <a:prstGeom prst="rect">
            <a:avLst/>
          </a:prstGeom>
          <a:noFill/>
          <a:ln w="9525">
            <a:noFill/>
            <a:miter lim="800000"/>
            <a:headEnd/>
            <a:tailEnd/>
          </a:ln>
        </p:spPr>
        <p:txBody>
          <a:bodyPr/>
          <a:lstStyle/>
          <a:p>
            <a:pPr marL="342900" indent="-342900" eaLnBrk="0" hangingPunct="0">
              <a:spcBef>
                <a:spcPct val="20000"/>
              </a:spcBef>
              <a:buClr>
                <a:schemeClr val="accent2"/>
              </a:buClr>
              <a:buFont typeface="Century Gothic" pitchFamily="34" charset="0"/>
              <a:buChar char="►"/>
              <a:defRPr/>
            </a:pPr>
            <a:endParaRPr lang="fr-FR" kern="0" dirty="0" smtClean="0">
              <a:solidFill>
                <a:srgbClr val="FF0000"/>
              </a:solidFill>
              <a:latin typeface="+mn-lt"/>
            </a:endParaRPr>
          </a:p>
          <a:p>
            <a:pPr marL="342900" indent="-342900" eaLnBrk="0" hangingPunct="0">
              <a:spcBef>
                <a:spcPct val="20000"/>
              </a:spcBef>
              <a:buClr>
                <a:schemeClr val="accent2"/>
              </a:buClr>
              <a:buFont typeface="Century Gothic" pitchFamily="34" charset="0"/>
              <a:buChar char="►"/>
              <a:defRPr/>
            </a:pPr>
            <a:r>
              <a:rPr lang="fr-FR" kern="0" dirty="0" smtClean="0">
                <a:solidFill>
                  <a:schemeClr val="accent2"/>
                </a:solidFill>
              </a:rPr>
              <a:t>Invente le mot LASER (L pour Light)</a:t>
            </a:r>
          </a:p>
          <a:p>
            <a:pPr marL="342900" indent="-342900" eaLnBrk="0" hangingPunct="0">
              <a:spcBef>
                <a:spcPct val="20000"/>
              </a:spcBef>
              <a:buClr>
                <a:schemeClr val="accent2"/>
              </a:buClr>
              <a:buFont typeface="Century Gothic" pitchFamily="34" charset="0"/>
              <a:buChar char="►"/>
              <a:defRPr/>
            </a:pPr>
            <a:endParaRPr lang="fr-FR" kern="0" dirty="0" smtClean="0">
              <a:solidFill>
                <a:schemeClr val="accent2"/>
              </a:solidFill>
            </a:endParaRPr>
          </a:p>
          <a:p>
            <a:pPr marL="342900" indent="-342900" eaLnBrk="0" hangingPunct="0">
              <a:spcBef>
                <a:spcPct val="20000"/>
              </a:spcBef>
              <a:buClr>
                <a:schemeClr val="accent2"/>
              </a:buClr>
              <a:buFont typeface="Century Gothic" pitchFamily="34" charset="0"/>
              <a:buChar char="►"/>
              <a:defRPr/>
            </a:pPr>
            <a:r>
              <a:rPr lang="fr-FR" kern="0" dirty="0" smtClean="0">
                <a:solidFill>
                  <a:schemeClr val="accent2"/>
                </a:solidFill>
                <a:latin typeface="+mn-lt"/>
              </a:rPr>
              <a:t>Imagine déjà de nombreuses applications : guidage de missiles, destruction de cibles, communications, découpe de métaux, parle de cohérence… : il p</a:t>
            </a:r>
            <a:r>
              <a:rPr lang="fr-FR" kern="0" dirty="0" smtClean="0">
                <a:solidFill>
                  <a:srgbClr val="FF0000"/>
                </a:solidFill>
              </a:rPr>
              <a:t>arvient à obtenir 1 Million de dollars </a:t>
            </a:r>
            <a:r>
              <a:rPr lang="fr-FR" kern="0" dirty="0" smtClean="0">
                <a:solidFill>
                  <a:schemeClr val="accent2"/>
                </a:solidFill>
              </a:rPr>
              <a:t>du Pentagone </a:t>
            </a:r>
          </a:p>
          <a:p>
            <a:pPr marL="342900" indent="-342900" eaLnBrk="0" hangingPunct="0">
              <a:spcBef>
                <a:spcPct val="20000"/>
              </a:spcBef>
              <a:buClr>
                <a:schemeClr val="accent2"/>
              </a:buClr>
              <a:buFont typeface="Century Gothic" pitchFamily="34" charset="0"/>
              <a:buChar char="►"/>
              <a:defRPr/>
            </a:pPr>
            <a:endParaRPr lang="fr-FR" kern="0" dirty="0" smtClean="0">
              <a:solidFill>
                <a:schemeClr val="accent2"/>
              </a:solidFill>
              <a:latin typeface="+mn-lt"/>
            </a:endParaRPr>
          </a:p>
          <a:p>
            <a:pPr marL="342900" indent="-342900" eaLnBrk="0" hangingPunct="0">
              <a:spcBef>
                <a:spcPct val="20000"/>
              </a:spcBef>
              <a:buClr>
                <a:schemeClr val="accent2"/>
              </a:buClr>
              <a:buFont typeface="Century Gothic" pitchFamily="34" charset="0"/>
              <a:buChar char="►"/>
              <a:defRPr/>
            </a:pPr>
            <a:r>
              <a:rPr lang="fr-FR" kern="0" dirty="0" smtClean="0">
                <a:solidFill>
                  <a:schemeClr val="accent2"/>
                </a:solidFill>
                <a:latin typeface="+mn-lt"/>
              </a:rPr>
              <a:t>Bloqué </a:t>
            </a:r>
            <a:r>
              <a:rPr lang="fr-FR" kern="0" dirty="0">
                <a:solidFill>
                  <a:schemeClr val="accent2"/>
                </a:solidFill>
                <a:latin typeface="+mn-lt"/>
              </a:rPr>
              <a:t>par </a:t>
            </a:r>
            <a:r>
              <a:rPr lang="fr-FR" kern="0" dirty="0" smtClean="0">
                <a:solidFill>
                  <a:schemeClr val="accent2"/>
                </a:solidFill>
                <a:latin typeface="+mn-lt"/>
              </a:rPr>
              <a:t>des </a:t>
            </a:r>
            <a:r>
              <a:rPr lang="fr-FR" kern="0" dirty="0">
                <a:solidFill>
                  <a:schemeClr val="accent2"/>
                </a:solidFill>
                <a:latin typeface="+mn-lt"/>
              </a:rPr>
              <a:t>anciennes </a:t>
            </a:r>
            <a:r>
              <a:rPr lang="fr-FR" kern="0" dirty="0" smtClean="0">
                <a:solidFill>
                  <a:schemeClr val="accent2"/>
                </a:solidFill>
                <a:latin typeface="+mn-lt"/>
              </a:rPr>
              <a:t>amitiés </a:t>
            </a:r>
            <a:r>
              <a:rPr lang="fr-FR" kern="0" dirty="0" smtClean="0">
                <a:solidFill>
                  <a:srgbClr val="FF0000"/>
                </a:solidFill>
                <a:latin typeface="+mn-lt"/>
              </a:rPr>
              <a:t>communistes</a:t>
            </a:r>
            <a:r>
              <a:rPr lang="fr-FR" kern="0" dirty="0" smtClean="0">
                <a:solidFill>
                  <a:schemeClr val="accent2"/>
                </a:solidFill>
                <a:latin typeface="+mn-lt"/>
              </a:rPr>
              <a:t>, </a:t>
            </a:r>
            <a:r>
              <a:rPr lang="fr-FR" kern="0" dirty="0">
                <a:solidFill>
                  <a:schemeClr val="accent2"/>
                </a:solidFill>
                <a:latin typeface="+mn-lt"/>
              </a:rPr>
              <a:t>il </a:t>
            </a:r>
            <a:r>
              <a:rPr lang="fr-FR" kern="0" dirty="0" smtClean="0">
                <a:solidFill>
                  <a:schemeClr val="accent2"/>
                </a:solidFill>
              </a:rPr>
              <a:t>n’obtient pas l’autorisation de travailler sur son propre projet !</a:t>
            </a:r>
          </a:p>
          <a:p>
            <a:pPr marL="342900" indent="-342900" eaLnBrk="0" hangingPunct="0">
              <a:spcBef>
                <a:spcPct val="20000"/>
              </a:spcBef>
              <a:buClr>
                <a:schemeClr val="accent2"/>
              </a:buClr>
              <a:defRPr/>
            </a:pPr>
            <a:endParaRPr lang="fr-FR" kern="0" dirty="0">
              <a:solidFill>
                <a:schemeClr val="accent2"/>
              </a:solidFill>
              <a:latin typeface="+mn-lt"/>
            </a:endParaRPr>
          </a:p>
          <a:p>
            <a:pPr marL="342900" indent="-342900" eaLnBrk="0" hangingPunct="0">
              <a:spcBef>
                <a:spcPct val="20000"/>
              </a:spcBef>
              <a:buClr>
                <a:schemeClr val="accent2"/>
              </a:buClr>
              <a:buFont typeface="Century Gothic" pitchFamily="34" charset="0"/>
              <a:buChar char="►"/>
              <a:defRPr/>
            </a:pPr>
            <a:r>
              <a:rPr lang="fr-FR" kern="0" dirty="0">
                <a:solidFill>
                  <a:schemeClr val="accent2"/>
                </a:solidFill>
                <a:latin typeface="+mn-lt"/>
              </a:rPr>
              <a:t>Après 30 ans de bataille juridique, il gagnera </a:t>
            </a:r>
            <a:r>
              <a:rPr lang="fr-FR" kern="0" dirty="0" smtClean="0">
                <a:solidFill>
                  <a:schemeClr val="accent2"/>
                </a:solidFill>
                <a:latin typeface="+mn-lt"/>
              </a:rPr>
              <a:t> plusieurs brevets sur </a:t>
            </a:r>
            <a:r>
              <a:rPr lang="fr-FR" kern="0" dirty="0">
                <a:solidFill>
                  <a:schemeClr val="accent2"/>
                </a:solidFill>
                <a:latin typeface="+mn-lt"/>
              </a:rPr>
              <a:t>le laser (</a:t>
            </a:r>
            <a:r>
              <a:rPr lang="fr-FR" kern="0" dirty="0" smtClean="0">
                <a:solidFill>
                  <a:schemeClr val="accent2"/>
                </a:solidFill>
                <a:latin typeface="+mn-lt"/>
              </a:rPr>
              <a:t>1987</a:t>
            </a:r>
            <a:r>
              <a:rPr lang="fr-FR" kern="0" dirty="0" smtClean="0">
                <a:solidFill>
                  <a:schemeClr val="accent2"/>
                </a:solidFill>
              </a:rPr>
              <a:t>) et deviendra riche</a:t>
            </a:r>
            <a:endParaRPr lang="en-US" kern="0" dirty="0">
              <a:solidFill>
                <a:schemeClr val="accent2"/>
              </a:solidFill>
              <a:latin typeface="+mn-lt"/>
            </a:endParaRPr>
          </a:p>
        </p:txBody>
      </p:sp>
      <p:cxnSp>
        <p:nvCxnSpPr>
          <p:cNvPr id="14" name="Straight Arrow Connector 13"/>
          <p:cNvCxnSpPr/>
          <p:nvPr/>
        </p:nvCxnSpPr>
        <p:spPr>
          <a:xfrm flipH="1">
            <a:off x="1835696" y="2348880"/>
            <a:ext cx="288032" cy="6480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20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2000"/>
                                        <p:tgtEl>
                                          <p:spTgt spid="1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fade">
                                      <p:cBhvr>
                                        <p:cTn id="17" dur="2000"/>
                                        <p:tgtEl>
                                          <p:spTgt spid="1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7" end="7"/>
                                            </p:txEl>
                                          </p:spTgt>
                                        </p:tgtEl>
                                        <p:attrNameLst>
                                          <p:attrName>style.visibility</p:attrName>
                                        </p:attrNameLst>
                                      </p:cBhvr>
                                      <p:to>
                                        <p:strVal val="visible"/>
                                      </p:to>
                                    </p:set>
                                    <p:animEffect transition="in" filter="fade">
                                      <p:cBhvr>
                                        <p:cTn id="22" dur="20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a:xfrm>
            <a:off x="0" y="0"/>
            <a:ext cx="9144000" cy="1143000"/>
          </a:xfrm>
        </p:spPr>
        <p:txBody>
          <a:bodyPr>
            <a:normAutofit fontScale="90000"/>
          </a:bodyPr>
          <a:lstStyle/>
          <a:p>
            <a:r>
              <a:rPr lang="fr-FR" dirty="0" smtClean="0">
                <a:solidFill>
                  <a:schemeClr val="bg1"/>
                </a:solidFill>
              </a:rPr>
              <a:t>1958-1960 : la course au LASER est lancée !</a:t>
            </a:r>
          </a:p>
        </p:txBody>
      </p:sp>
      <p:sp>
        <p:nvSpPr>
          <p:cNvPr id="5" name="Espace réservé du numéro de diapositive 4"/>
          <p:cNvSpPr>
            <a:spLocks noGrp="1"/>
          </p:cNvSpPr>
          <p:nvPr>
            <p:ph type="sldNum" sz="quarter" idx="12"/>
          </p:nvPr>
        </p:nvSpPr>
        <p:spPr>
          <a:xfrm>
            <a:off x="6553200" y="7168331"/>
            <a:ext cx="2133600" cy="365125"/>
          </a:xfrm>
        </p:spPr>
        <p:txBody>
          <a:bodyPr/>
          <a:lstStyle/>
          <a:p>
            <a:pPr>
              <a:defRPr/>
            </a:pPr>
            <a:fld id="{F70C9576-52B7-4FB4-AFFC-78F688B28339}" type="slidenum">
              <a:rPr lang="en-US" smtClean="0"/>
              <a:pPr>
                <a:defRPr/>
              </a:pPr>
              <a:t>13</a:t>
            </a:fld>
            <a:endParaRPr lang="en-US"/>
          </a:p>
        </p:txBody>
      </p:sp>
      <p:sp>
        <p:nvSpPr>
          <p:cNvPr id="13" name="ZoneTexte 6"/>
          <p:cNvSpPr txBox="1"/>
          <p:nvPr/>
        </p:nvSpPr>
        <p:spPr>
          <a:xfrm>
            <a:off x="571500" y="2250901"/>
            <a:ext cx="4857750" cy="369332"/>
          </a:xfrm>
          <a:prstGeom prst="rect">
            <a:avLst/>
          </a:prstGeom>
          <a:noFill/>
        </p:spPr>
        <p:txBody>
          <a:bodyPr>
            <a:spAutoFit/>
          </a:bodyPr>
          <a:lstStyle/>
          <a:p>
            <a:pPr>
              <a:defRPr/>
            </a:pPr>
            <a:r>
              <a:rPr lang="fr-FR" b="1" dirty="0" smtClean="0">
                <a:latin typeface="+mn-lt"/>
              </a:rPr>
              <a:t>C. Townes </a:t>
            </a:r>
            <a:r>
              <a:rPr lang="fr-FR" dirty="0" smtClean="0">
                <a:latin typeface="+mn-lt"/>
              </a:rPr>
              <a:t>(Columbia): Potassium</a:t>
            </a:r>
            <a:endParaRPr lang="fr-FR" i="1" dirty="0">
              <a:solidFill>
                <a:srgbClr val="C00000"/>
              </a:solidFill>
              <a:latin typeface="+mn-lt"/>
            </a:endParaRPr>
          </a:p>
        </p:txBody>
      </p:sp>
      <p:sp>
        <p:nvSpPr>
          <p:cNvPr id="14" name="ZoneTexte 7"/>
          <p:cNvSpPr txBox="1"/>
          <p:nvPr/>
        </p:nvSpPr>
        <p:spPr>
          <a:xfrm>
            <a:off x="611560" y="5589240"/>
            <a:ext cx="7783512" cy="369887"/>
          </a:xfrm>
          <a:prstGeom prst="rect">
            <a:avLst/>
          </a:prstGeom>
          <a:noFill/>
        </p:spPr>
        <p:txBody>
          <a:bodyPr>
            <a:spAutoFit/>
          </a:bodyPr>
          <a:lstStyle/>
          <a:p>
            <a:pPr>
              <a:defRPr/>
            </a:pPr>
            <a:r>
              <a:rPr lang="fr-FR" b="1" dirty="0" err="1" smtClean="0">
                <a:latin typeface="+mn-lt"/>
              </a:rPr>
              <a:t>Schawlow</a:t>
            </a:r>
            <a:r>
              <a:rPr lang="fr-FR" dirty="0" smtClean="0">
                <a:latin typeface="+mn-lt"/>
              </a:rPr>
              <a:t> (Bell </a:t>
            </a:r>
            <a:r>
              <a:rPr lang="fr-FR" dirty="0" err="1" smtClean="0">
                <a:latin typeface="+mn-lt"/>
              </a:rPr>
              <a:t>Labs</a:t>
            </a:r>
            <a:r>
              <a:rPr lang="fr-FR" dirty="0" smtClean="0">
                <a:latin typeface="+mn-lt"/>
              </a:rPr>
              <a:t>) </a:t>
            </a:r>
            <a:r>
              <a:rPr lang="fr-FR" dirty="0">
                <a:latin typeface="+mn-lt"/>
              </a:rPr>
              <a:t>: </a:t>
            </a:r>
            <a:r>
              <a:rPr lang="fr-FR" dirty="0" smtClean="0">
                <a:latin typeface="+mn-lt"/>
              </a:rPr>
              <a:t>Rubis</a:t>
            </a:r>
            <a:endParaRPr lang="fr-FR" dirty="0">
              <a:latin typeface="+mn-lt"/>
            </a:endParaRPr>
          </a:p>
        </p:txBody>
      </p:sp>
      <p:sp>
        <p:nvSpPr>
          <p:cNvPr id="15" name="ZoneTexte 8"/>
          <p:cNvSpPr txBox="1"/>
          <p:nvPr/>
        </p:nvSpPr>
        <p:spPr>
          <a:xfrm>
            <a:off x="611188" y="2924944"/>
            <a:ext cx="4857750" cy="369888"/>
          </a:xfrm>
          <a:prstGeom prst="rect">
            <a:avLst/>
          </a:prstGeom>
          <a:noFill/>
        </p:spPr>
        <p:txBody>
          <a:bodyPr>
            <a:spAutoFit/>
          </a:bodyPr>
          <a:lstStyle/>
          <a:p>
            <a:pPr>
              <a:defRPr/>
            </a:pPr>
            <a:r>
              <a:rPr lang="fr-FR" b="1" dirty="0" smtClean="0">
                <a:latin typeface="+mn-lt"/>
              </a:rPr>
              <a:t>Equipe de G. Gould </a:t>
            </a:r>
            <a:r>
              <a:rPr lang="fr-FR" dirty="0" smtClean="0">
                <a:latin typeface="+mn-lt"/>
              </a:rPr>
              <a:t>(TRG) </a:t>
            </a:r>
            <a:r>
              <a:rPr lang="fr-FR" dirty="0">
                <a:latin typeface="+mn-lt"/>
              </a:rPr>
              <a:t>: nombreuses pistes</a:t>
            </a:r>
          </a:p>
        </p:txBody>
      </p:sp>
      <p:sp>
        <p:nvSpPr>
          <p:cNvPr id="16" name="ZoneTexte 9"/>
          <p:cNvSpPr txBox="1"/>
          <p:nvPr/>
        </p:nvSpPr>
        <p:spPr>
          <a:xfrm>
            <a:off x="539552" y="4942359"/>
            <a:ext cx="5072063" cy="369332"/>
          </a:xfrm>
          <a:prstGeom prst="rect">
            <a:avLst/>
          </a:prstGeom>
          <a:noFill/>
        </p:spPr>
        <p:txBody>
          <a:bodyPr>
            <a:spAutoFit/>
          </a:bodyPr>
          <a:lstStyle/>
          <a:p>
            <a:pPr>
              <a:defRPr/>
            </a:pPr>
            <a:r>
              <a:rPr lang="fr-FR" b="1" dirty="0" smtClean="0">
                <a:latin typeface="+mn-lt"/>
              </a:rPr>
              <a:t>Theodore </a:t>
            </a:r>
            <a:r>
              <a:rPr lang="fr-FR" b="1" dirty="0" err="1" smtClean="0">
                <a:latin typeface="+mn-lt"/>
              </a:rPr>
              <a:t>Maiman</a:t>
            </a:r>
            <a:r>
              <a:rPr lang="fr-FR" b="1" dirty="0" smtClean="0">
                <a:latin typeface="+mn-lt"/>
              </a:rPr>
              <a:t> </a:t>
            </a:r>
            <a:r>
              <a:rPr lang="fr-FR" dirty="0" smtClean="0">
                <a:latin typeface="+mn-lt"/>
              </a:rPr>
              <a:t>(Hugues </a:t>
            </a:r>
            <a:r>
              <a:rPr lang="fr-FR" dirty="0" err="1" smtClean="0">
                <a:latin typeface="+mn-lt"/>
              </a:rPr>
              <a:t>Aircraft</a:t>
            </a:r>
            <a:r>
              <a:rPr lang="fr-FR" dirty="0" smtClean="0">
                <a:latin typeface="+mn-lt"/>
              </a:rPr>
              <a:t> RL) : rubis </a:t>
            </a:r>
            <a:endParaRPr lang="fr-FR" dirty="0">
              <a:latin typeface="+mn-lt"/>
            </a:endParaRPr>
          </a:p>
        </p:txBody>
      </p:sp>
      <p:pic>
        <p:nvPicPr>
          <p:cNvPr id="26634" name="Image 10" descr="pucebleue.TIF"/>
          <p:cNvPicPr>
            <a:picLocks noChangeAspect="1"/>
          </p:cNvPicPr>
          <p:nvPr/>
        </p:nvPicPr>
        <p:blipFill>
          <a:blip r:embed="rId3" cstate="screen">
            <a:clrChange>
              <a:clrFrom>
                <a:srgbClr val="FFFFFF"/>
              </a:clrFrom>
              <a:clrTo>
                <a:srgbClr val="FFFFFF">
                  <a:alpha val="0"/>
                </a:srgbClr>
              </a:clrTo>
            </a:clrChange>
          </a:blip>
          <a:srcRect/>
          <a:stretch>
            <a:fillRect/>
          </a:stretch>
        </p:blipFill>
        <p:spPr bwMode="auto">
          <a:xfrm>
            <a:off x="0" y="2276872"/>
            <a:ext cx="600075" cy="447675"/>
          </a:xfrm>
          <a:prstGeom prst="rect">
            <a:avLst/>
          </a:prstGeom>
          <a:noFill/>
          <a:ln w="9525">
            <a:noFill/>
            <a:miter lim="800000"/>
            <a:headEnd/>
            <a:tailEnd/>
          </a:ln>
        </p:spPr>
      </p:pic>
      <p:pic>
        <p:nvPicPr>
          <p:cNvPr id="26635" name="Image 11" descr="pucejaune.TIF"/>
          <p:cNvPicPr>
            <a:picLocks noChangeAspect="1"/>
          </p:cNvPicPr>
          <p:nvPr/>
        </p:nvPicPr>
        <p:blipFill>
          <a:blip r:embed="rId4" cstate="screen">
            <a:clrChange>
              <a:clrFrom>
                <a:srgbClr val="FFFFFF"/>
              </a:clrFrom>
              <a:clrTo>
                <a:srgbClr val="FFFFFF">
                  <a:alpha val="0"/>
                </a:srgbClr>
              </a:clrTo>
            </a:clrChange>
          </a:blip>
          <a:srcRect/>
          <a:stretch>
            <a:fillRect/>
          </a:stretch>
        </p:blipFill>
        <p:spPr bwMode="auto">
          <a:xfrm>
            <a:off x="0" y="4942359"/>
            <a:ext cx="600075" cy="449262"/>
          </a:xfrm>
          <a:prstGeom prst="rect">
            <a:avLst/>
          </a:prstGeom>
          <a:noFill/>
          <a:ln w="9525">
            <a:noFill/>
            <a:miter lim="800000"/>
            <a:headEnd/>
            <a:tailEnd/>
          </a:ln>
        </p:spPr>
      </p:pic>
      <p:pic>
        <p:nvPicPr>
          <p:cNvPr id="26636" name="Image 12" descr="pucerouge.TIF"/>
          <p:cNvPicPr>
            <a:picLocks noChangeAspect="1"/>
          </p:cNvPicPr>
          <p:nvPr/>
        </p:nvPicPr>
        <p:blipFill>
          <a:blip r:embed="rId5" cstate="screen">
            <a:clrChange>
              <a:clrFrom>
                <a:srgbClr val="FFFFFF"/>
              </a:clrFrom>
              <a:clrTo>
                <a:srgbClr val="FFFFFF">
                  <a:alpha val="0"/>
                </a:srgbClr>
              </a:clrTo>
            </a:clrChange>
          </a:blip>
          <a:srcRect/>
          <a:stretch>
            <a:fillRect/>
          </a:stretch>
        </p:blipFill>
        <p:spPr bwMode="auto">
          <a:xfrm>
            <a:off x="0" y="2924944"/>
            <a:ext cx="600075" cy="449263"/>
          </a:xfrm>
          <a:prstGeom prst="rect">
            <a:avLst/>
          </a:prstGeom>
          <a:noFill/>
          <a:ln w="9525">
            <a:noFill/>
            <a:miter lim="800000"/>
            <a:headEnd/>
            <a:tailEnd/>
          </a:ln>
        </p:spPr>
      </p:pic>
      <p:pic>
        <p:nvPicPr>
          <p:cNvPr id="26637" name="Image 13" descr="pucevert2.TIF"/>
          <p:cNvPicPr>
            <a:picLocks noChangeAspect="1"/>
          </p:cNvPicPr>
          <p:nvPr/>
        </p:nvPicPr>
        <p:blipFill>
          <a:blip r:embed="rId6" cstate="screen">
            <a:clrChange>
              <a:clrFrom>
                <a:srgbClr val="FFFFFF"/>
              </a:clrFrom>
              <a:clrTo>
                <a:srgbClr val="FFFFFF">
                  <a:alpha val="0"/>
                </a:srgbClr>
              </a:clrTo>
            </a:clrChange>
          </a:blip>
          <a:srcRect/>
          <a:stretch>
            <a:fillRect/>
          </a:stretch>
        </p:blipFill>
        <p:spPr bwMode="auto">
          <a:xfrm>
            <a:off x="0" y="3602558"/>
            <a:ext cx="600075" cy="449263"/>
          </a:xfrm>
          <a:prstGeom prst="rect">
            <a:avLst/>
          </a:prstGeom>
          <a:noFill/>
          <a:ln w="9525">
            <a:noFill/>
            <a:miter lim="800000"/>
            <a:headEnd/>
            <a:tailEnd/>
          </a:ln>
        </p:spPr>
      </p:pic>
      <p:pic>
        <p:nvPicPr>
          <p:cNvPr id="26638" name="Image 14" descr="puceverte.TIF"/>
          <p:cNvPicPr>
            <a:picLocks noChangeAspect="1"/>
          </p:cNvPicPr>
          <p:nvPr/>
        </p:nvPicPr>
        <p:blipFill>
          <a:blip r:embed="rId7" cstate="screen">
            <a:clrChange>
              <a:clrFrom>
                <a:srgbClr val="FFFFFF"/>
              </a:clrFrom>
              <a:clrTo>
                <a:srgbClr val="FFFFFF">
                  <a:alpha val="0"/>
                </a:srgbClr>
              </a:clrTo>
            </a:clrChange>
          </a:blip>
          <a:srcRect/>
          <a:stretch>
            <a:fillRect/>
          </a:stretch>
        </p:blipFill>
        <p:spPr bwMode="auto">
          <a:xfrm>
            <a:off x="0" y="4147071"/>
            <a:ext cx="600075" cy="450850"/>
          </a:xfrm>
          <a:prstGeom prst="rect">
            <a:avLst/>
          </a:prstGeom>
          <a:noFill/>
          <a:ln w="9525">
            <a:noFill/>
            <a:miter lim="800000"/>
            <a:headEnd/>
            <a:tailEnd/>
          </a:ln>
        </p:spPr>
      </p:pic>
      <p:pic>
        <p:nvPicPr>
          <p:cNvPr id="26639" name="Image 15" descr="pucevioletTIF.tif"/>
          <p:cNvPicPr>
            <a:picLocks noChangeAspect="1"/>
          </p:cNvPicPr>
          <p:nvPr/>
        </p:nvPicPr>
        <p:blipFill>
          <a:blip r:embed="rId8" cstate="screen">
            <a:clrChange>
              <a:clrFrom>
                <a:srgbClr val="FFFFFF"/>
              </a:clrFrom>
              <a:clrTo>
                <a:srgbClr val="FFFFFF">
                  <a:alpha val="0"/>
                </a:srgbClr>
              </a:clrTo>
            </a:clrChange>
          </a:blip>
          <a:srcRect/>
          <a:stretch>
            <a:fillRect/>
          </a:stretch>
        </p:blipFill>
        <p:spPr bwMode="auto">
          <a:xfrm>
            <a:off x="0" y="5589240"/>
            <a:ext cx="600075" cy="450850"/>
          </a:xfrm>
          <a:prstGeom prst="rect">
            <a:avLst/>
          </a:prstGeom>
          <a:noFill/>
          <a:ln w="9525">
            <a:noFill/>
            <a:miter lim="800000"/>
            <a:headEnd/>
            <a:tailEnd/>
          </a:ln>
        </p:spPr>
      </p:pic>
      <p:sp>
        <p:nvSpPr>
          <p:cNvPr id="23" name="ZoneTexte 17"/>
          <p:cNvSpPr txBox="1"/>
          <p:nvPr/>
        </p:nvSpPr>
        <p:spPr>
          <a:xfrm>
            <a:off x="611560" y="3646215"/>
            <a:ext cx="4714875" cy="369887"/>
          </a:xfrm>
          <a:prstGeom prst="rect">
            <a:avLst/>
          </a:prstGeom>
          <a:noFill/>
        </p:spPr>
        <p:txBody>
          <a:bodyPr>
            <a:spAutoFit/>
          </a:bodyPr>
          <a:lstStyle/>
          <a:p>
            <a:pPr>
              <a:defRPr/>
            </a:pPr>
            <a:r>
              <a:rPr lang="fr-FR" b="1" dirty="0" smtClean="0"/>
              <a:t>Sorokin (</a:t>
            </a:r>
            <a:r>
              <a:rPr lang="fr-FR" dirty="0" smtClean="0">
                <a:latin typeface="+mn-lt"/>
              </a:rPr>
              <a:t>IBM) </a:t>
            </a:r>
            <a:r>
              <a:rPr lang="fr-FR" dirty="0">
                <a:latin typeface="+mn-lt"/>
              </a:rPr>
              <a:t>: </a:t>
            </a:r>
            <a:r>
              <a:rPr lang="fr-FR" dirty="0" err="1">
                <a:latin typeface="+mn-lt"/>
              </a:rPr>
              <a:t>uranium:CaF</a:t>
            </a:r>
            <a:r>
              <a:rPr lang="fr-FR" baseline="-25000" dirty="0" err="1">
                <a:latin typeface="+mn-lt"/>
              </a:rPr>
              <a:t>2</a:t>
            </a:r>
            <a:endParaRPr lang="fr-FR" baseline="-25000" dirty="0">
              <a:latin typeface="+mn-lt"/>
            </a:endParaRPr>
          </a:p>
        </p:txBody>
      </p:sp>
      <p:sp>
        <p:nvSpPr>
          <p:cNvPr id="25" name="TextBox 24"/>
          <p:cNvSpPr txBox="1"/>
          <p:nvPr/>
        </p:nvSpPr>
        <p:spPr>
          <a:xfrm>
            <a:off x="323528" y="1124744"/>
            <a:ext cx="8136904" cy="1015663"/>
          </a:xfrm>
          <a:prstGeom prst="rect">
            <a:avLst/>
          </a:prstGeom>
          <a:noFill/>
        </p:spPr>
        <p:txBody>
          <a:bodyPr wrap="square" rtlCol="0">
            <a:spAutoFit/>
          </a:bodyPr>
          <a:lstStyle/>
          <a:p>
            <a:r>
              <a:rPr lang="fr-FR" sz="2000" dirty="0" smtClean="0">
                <a:solidFill>
                  <a:schemeClr val="accent2">
                    <a:lumMod val="50000"/>
                  </a:schemeClr>
                </a:solidFill>
              </a:rPr>
              <a:t>Les financements ont des motivations variées (militaire, télécommunications, prestige…) : </a:t>
            </a:r>
            <a:r>
              <a:rPr lang="fr-FR" sz="2000" b="1" i="1" dirty="0" smtClean="0">
                <a:solidFill>
                  <a:schemeClr val="accent2">
                    <a:lumMod val="50000"/>
                  </a:schemeClr>
                </a:solidFill>
              </a:rPr>
              <a:t>le laser n’a pas été développé dans le but de remplir un besoin précis  </a:t>
            </a:r>
            <a:endParaRPr lang="fr-FR" sz="2000" b="1" i="1" dirty="0">
              <a:solidFill>
                <a:schemeClr val="accent2">
                  <a:lumMod val="50000"/>
                </a:schemeClr>
              </a:solidFill>
            </a:endParaRPr>
          </a:p>
        </p:txBody>
      </p:sp>
      <p:sp>
        <p:nvSpPr>
          <p:cNvPr id="27" name="ZoneTexte 26"/>
          <p:cNvSpPr txBox="1"/>
          <p:nvPr/>
        </p:nvSpPr>
        <p:spPr>
          <a:xfrm>
            <a:off x="5652120" y="2420888"/>
            <a:ext cx="3168352" cy="2308324"/>
          </a:xfrm>
          <a:prstGeom prst="rect">
            <a:avLst/>
          </a:prstGeom>
          <a:solidFill>
            <a:schemeClr val="accent6">
              <a:lumMod val="40000"/>
              <a:lumOff val="60000"/>
            </a:schemeClr>
          </a:solidFill>
        </p:spPr>
        <p:txBody>
          <a:bodyPr wrap="square" rtlCol="0">
            <a:spAutoFit/>
          </a:bodyPr>
          <a:lstStyle/>
          <a:p>
            <a:r>
              <a:rPr lang="fr-FR" b="1" dirty="0" smtClean="0">
                <a:solidFill>
                  <a:srgbClr val="C00000"/>
                </a:solidFill>
              </a:rPr>
              <a:t>Juin 1959 </a:t>
            </a:r>
            <a:r>
              <a:rPr lang="fr-FR" dirty="0" smtClean="0">
                <a:solidFill>
                  <a:srgbClr val="C00000"/>
                </a:solidFill>
              </a:rPr>
              <a:t>: les acteurs sont réunis pour une conférence à Ann Arbor (Michigan)</a:t>
            </a:r>
          </a:p>
          <a:p>
            <a:r>
              <a:rPr lang="fr-FR" dirty="0" smtClean="0">
                <a:solidFill>
                  <a:srgbClr val="C00000"/>
                </a:solidFill>
              </a:rPr>
              <a:t> </a:t>
            </a:r>
            <a:r>
              <a:rPr lang="fr-FR" b="1" dirty="0" err="1" smtClean="0"/>
              <a:t>Schawlow</a:t>
            </a:r>
            <a:r>
              <a:rPr lang="fr-FR" dirty="0" smtClean="0"/>
              <a:t> : « le rubis n’est pas le bon candidat » </a:t>
            </a:r>
          </a:p>
          <a:p>
            <a:endParaRPr lang="fr-FR" dirty="0" smtClean="0"/>
          </a:p>
          <a:p>
            <a:r>
              <a:rPr lang="fr-FR" dirty="0" smtClean="0"/>
              <a:t>3 niveaux, très faible rendement quantique…</a:t>
            </a:r>
            <a:endParaRPr lang="fr-FR" dirty="0"/>
          </a:p>
        </p:txBody>
      </p:sp>
      <p:sp>
        <p:nvSpPr>
          <p:cNvPr id="28" name="ZoneTexte 17"/>
          <p:cNvSpPr txBox="1"/>
          <p:nvPr/>
        </p:nvSpPr>
        <p:spPr>
          <a:xfrm>
            <a:off x="611560" y="4222279"/>
            <a:ext cx="4714875" cy="369332"/>
          </a:xfrm>
          <a:prstGeom prst="rect">
            <a:avLst/>
          </a:prstGeom>
          <a:noFill/>
        </p:spPr>
        <p:txBody>
          <a:bodyPr>
            <a:spAutoFit/>
          </a:bodyPr>
          <a:lstStyle/>
          <a:p>
            <a:pPr>
              <a:defRPr/>
            </a:pPr>
            <a:r>
              <a:rPr lang="fr-FR" b="1" dirty="0" smtClean="0">
                <a:latin typeface="+mn-lt"/>
              </a:rPr>
              <a:t>Ali </a:t>
            </a:r>
            <a:r>
              <a:rPr lang="fr-FR" b="1" dirty="0" err="1" smtClean="0">
                <a:latin typeface="+mn-lt"/>
              </a:rPr>
              <a:t>Javan</a:t>
            </a:r>
            <a:r>
              <a:rPr lang="fr-FR" b="1" dirty="0" smtClean="0">
                <a:latin typeface="+mn-lt"/>
              </a:rPr>
              <a:t> </a:t>
            </a:r>
            <a:r>
              <a:rPr lang="fr-FR" dirty="0" smtClean="0">
                <a:latin typeface="+mn-lt"/>
              </a:rPr>
              <a:t>(Bell </a:t>
            </a:r>
            <a:r>
              <a:rPr lang="fr-FR" dirty="0" err="1" smtClean="0">
                <a:latin typeface="+mn-lt"/>
              </a:rPr>
              <a:t>Labs</a:t>
            </a:r>
            <a:r>
              <a:rPr lang="fr-FR" dirty="0" smtClean="0">
                <a:latin typeface="+mn-lt"/>
              </a:rPr>
              <a:t>) </a:t>
            </a:r>
            <a:r>
              <a:rPr lang="fr-FR" dirty="0">
                <a:latin typeface="+mn-lt"/>
              </a:rPr>
              <a:t>: </a:t>
            </a:r>
            <a:r>
              <a:rPr lang="fr-FR" dirty="0" err="1" smtClean="0">
                <a:latin typeface="+mn-lt"/>
              </a:rPr>
              <a:t>Helium</a:t>
            </a:r>
            <a:r>
              <a:rPr lang="fr-FR" dirty="0" smtClean="0">
                <a:latin typeface="+mn-lt"/>
              </a:rPr>
              <a:t>-</a:t>
            </a:r>
            <a:r>
              <a:rPr lang="fr-FR" dirty="0" err="1" smtClean="0">
                <a:latin typeface="+mn-lt"/>
              </a:rPr>
              <a:t>Neon</a:t>
            </a:r>
            <a:endParaRPr lang="fr-FR" baseline="-25000" dirty="0">
              <a:solidFill>
                <a:srgbClr val="C00000"/>
              </a:solidFill>
              <a:latin typeface="+mn-lt"/>
            </a:endParaRPr>
          </a:p>
        </p:txBody>
      </p:sp>
      <p:sp>
        <p:nvSpPr>
          <p:cNvPr id="29" name="Titre 1"/>
          <p:cNvSpPr txBox="1">
            <a:spLocks/>
          </p:cNvSpPr>
          <p:nvPr/>
        </p:nvSpPr>
        <p:spPr>
          <a:xfrm>
            <a:off x="539552" y="6093296"/>
            <a:ext cx="8229600" cy="76470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tx1"/>
                </a:solidFill>
                <a:effectLst/>
                <a:uLnTx/>
                <a:uFillTx/>
                <a:latin typeface="+mj-lt"/>
                <a:ea typeface="+mj-ea"/>
                <a:cs typeface="+mj-cs"/>
              </a:rPr>
              <a:t>And the winner </a:t>
            </a:r>
            <a:r>
              <a:rPr kumimoji="0" lang="fr-FR" sz="4400" b="0" i="0" u="none" strike="noStrike" kern="1200" cap="none" spc="0" normalizeH="0" baseline="0" noProof="0" dirty="0" err="1" smtClean="0">
                <a:ln>
                  <a:noFill/>
                </a:ln>
                <a:solidFill>
                  <a:schemeClr val="tx1"/>
                </a:solidFill>
                <a:effectLst/>
                <a:uLnTx/>
                <a:uFillTx/>
                <a:latin typeface="+mj-lt"/>
                <a:ea typeface="+mj-ea"/>
                <a:cs typeface="+mj-cs"/>
              </a:rPr>
              <a:t>is</a:t>
            </a:r>
            <a:r>
              <a:rPr kumimoji="0" lang="fr-FR" sz="4400" b="0" i="0" u="none" strike="noStrike" kern="1200" cap="none" spc="0" normalizeH="0" baseline="0" noProof="0" dirty="0" smtClean="0">
                <a:ln>
                  <a:noFill/>
                </a:ln>
                <a:solidFill>
                  <a:schemeClr val="tx1"/>
                </a:solidFill>
                <a:effectLst/>
                <a:uLnTx/>
                <a:uFillTx/>
                <a:latin typeface="+mj-lt"/>
                <a:ea typeface="+mj-ea"/>
                <a:cs typeface="+mj-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2000"/>
                                        <p:tgtEl>
                                          <p:spTgt spid="2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2000"/>
                                        <p:tgtEl>
                                          <p:spTgt spid="2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Effect transition="in" filter="fade">
                                      <p:cBhvr>
                                        <p:cTn id="13" dur="2000"/>
                                        <p:tgtEl>
                                          <p:spTgt spid="2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xEl>
                                              <p:pRg st="3" end="3"/>
                                            </p:txEl>
                                          </p:spTgt>
                                        </p:tgtEl>
                                        <p:attrNameLst>
                                          <p:attrName>style.visibility</p:attrName>
                                        </p:attrNameLst>
                                      </p:cBhvr>
                                      <p:to>
                                        <p:strVal val="visible"/>
                                      </p:to>
                                    </p:set>
                                    <p:animEffect transition="in" filter="fade">
                                      <p:cBhvr>
                                        <p:cTn id="16" dur="2000"/>
                                        <p:tgtEl>
                                          <p:spTgt spid="2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fade">
                                      <p:cBhvr>
                                        <p:cTn id="21" dur="20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animBg="1"/>
      <p:bldP spid="29"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1124744"/>
            <a:ext cx="8891464" cy="4811452"/>
            <a:chOff x="365808" y="2573718"/>
            <a:chExt cx="8202128" cy="4222503"/>
          </a:xfrm>
        </p:grpSpPr>
        <p:pic>
          <p:nvPicPr>
            <p:cNvPr id="27658" name="Picture 5"/>
            <p:cNvPicPr>
              <a:picLocks noChangeAspect="1" noChangeArrowheads="1"/>
            </p:cNvPicPr>
            <p:nvPr/>
          </p:nvPicPr>
          <p:blipFill>
            <a:blip r:embed="rId3" cstate="print"/>
            <a:srcRect/>
            <a:stretch>
              <a:fillRect/>
            </a:stretch>
          </p:blipFill>
          <p:spPr bwMode="auto">
            <a:xfrm>
              <a:off x="4860032" y="4077295"/>
              <a:ext cx="3707904" cy="1921122"/>
            </a:xfrm>
            <a:prstGeom prst="rect">
              <a:avLst/>
            </a:prstGeom>
            <a:noFill/>
            <a:ln w="9525">
              <a:noFill/>
              <a:miter lim="800000"/>
              <a:headEnd/>
              <a:tailEnd/>
            </a:ln>
          </p:spPr>
        </p:pic>
        <p:sp>
          <p:nvSpPr>
            <p:cNvPr id="10" name="Content Placeholder 11"/>
            <p:cNvSpPr txBox="1">
              <a:spLocks/>
            </p:cNvSpPr>
            <p:nvPr/>
          </p:nvSpPr>
          <p:spPr bwMode="auto">
            <a:xfrm>
              <a:off x="365808" y="2573718"/>
              <a:ext cx="7560840" cy="431922"/>
            </a:xfrm>
            <a:prstGeom prst="rect">
              <a:avLst/>
            </a:prstGeom>
            <a:noFill/>
            <a:ln w="9525">
              <a:noFill/>
              <a:miter lim="800000"/>
              <a:headEnd/>
              <a:tailEnd/>
            </a:ln>
          </p:spPr>
          <p:txBody>
            <a:bodyPr/>
            <a:lstStyle/>
            <a:p>
              <a:pPr marL="342900" indent="-342900" eaLnBrk="0" hangingPunct="0">
                <a:spcBef>
                  <a:spcPct val="20000"/>
                </a:spcBef>
                <a:buClr>
                  <a:schemeClr val="accent2"/>
                </a:buClr>
                <a:buFont typeface="Century Gothic" pitchFamily="34" charset="0"/>
                <a:buChar char="►"/>
                <a:defRPr/>
              </a:pPr>
              <a:r>
                <a:rPr lang="fr-FR" sz="2400" b="1" kern="0" dirty="0">
                  <a:solidFill>
                    <a:srgbClr val="FF0000"/>
                  </a:solidFill>
                  <a:latin typeface="+mn-lt"/>
                </a:rPr>
                <a:t>Ted </a:t>
              </a:r>
              <a:r>
                <a:rPr lang="fr-FR" sz="2400" b="1" kern="0" dirty="0" err="1">
                  <a:solidFill>
                    <a:srgbClr val="FF0000"/>
                  </a:solidFill>
                  <a:latin typeface="+mn-lt"/>
                </a:rPr>
                <a:t>Maiman</a:t>
              </a:r>
              <a:r>
                <a:rPr lang="fr-FR" sz="2400" b="1" kern="0" dirty="0">
                  <a:solidFill>
                    <a:srgbClr val="FF0000"/>
                  </a:solidFill>
                  <a:latin typeface="+mn-lt"/>
                </a:rPr>
                <a:t> </a:t>
              </a:r>
              <a:r>
                <a:rPr lang="fr-FR" sz="2400" kern="0" dirty="0">
                  <a:solidFill>
                    <a:srgbClr val="FF0000"/>
                  </a:solidFill>
                  <a:latin typeface="+mn-lt"/>
                </a:rPr>
                <a:t>à Hughes </a:t>
              </a:r>
              <a:r>
                <a:rPr lang="fr-FR" sz="2400" kern="0" dirty="0" err="1" smtClean="0">
                  <a:solidFill>
                    <a:srgbClr val="FF0000"/>
                  </a:solidFill>
                  <a:latin typeface="+mn-lt"/>
                </a:rPr>
                <a:t>Aircraft</a:t>
              </a:r>
              <a:r>
                <a:rPr lang="fr-FR" sz="2400" kern="0" dirty="0" smtClean="0">
                  <a:solidFill>
                    <a:srgbClr val="FF0000"/>
                  </a:solidFill>
                  <a:latin typeface="+mn-lt"/>
                </a:rPr>
                <a:t> </a:t>
              </a:r>
              <a:r>
                <a:rPr lang="fr-FR" sz="2400" kern="0" dirty="0" err="1" smtClean="0">
                  <a:solidFill>
                    <a:srgbClr val="FF0000"/>
                  </a:solidFill>
                  <a:latin typeface="+mn-lt"/>
                </a:rPr>
                <a:t>Research</a:t>
              </a:r>
              <a:r>
                <a:rPr lang="fr-FR" sz="2400" kern="0" dirty="0" smtClean="0">
                  <a:solidFill>
                    <a:srgbClr val="FF0000"/>
                  </a:solidFill>
                  <a:latin typeface="+mn-lt"/>
                </a:rPr>
                <a:t> </a:t>
              </a:r>
              <a:r>
                <a:rPr lang="fr-FR" sz="2400" kern="0" dirty="0" err="1" smtClean="0">
                  <a:solidFill>
                    <a:srgbClr val="FF0000"/>
                  </a:solidFill>
                  <a:latin typeface="+mn-lt"/>
                </a:rPr>
                <a:t>Labs</a:t>
              </a:r>
              <a:r>
                <a:rPr lang="fr-FR" sz="2400" kern="0" dirty="0" smtClean="0">
                  <a:solidFill>
                    <a:srgbClr val="FF0000"/>
                  </a:solidFill>
                  <a:latin typeface="+mn-lt"/>
                </a:rPr>
                <a:t> </a:t>
              </a:r>
              <a:r>
                <a:rPr lang="fr-FR" sz="2400" kern="0" dirty="0">
                  <a:solidFill>
                    <a:srgbClr val="FF0000"/>
                  </a:solidFill>
                  <a:latin typeface="+mn-lt"/>
                </a:rPr>
                <a:t>(Malibu)</a:t>
              </a:r>
            </a:p>
            <a:p>
              <a:pPr marL="800100" lvl="1" indent="-342900" eaLnBrk="0" hangingPunct="0">
                <a:spcBef>
                  <a:spcPct val="20000"/>
                </a:spcBef>
                <a:buClr>
                  <a:schemeClr val="accent2"/>
                </a:buClr>
                <a:buFont typeface="Century Gothic" pitchFamily="34" charset="0"/>
                <a:buChar char="►"/>
                <a:defRPr/>
              </a:pPr>
              <a:r>
                <a:rPr lang="fr-FR" sz="1600" kern="0" dirty="0">
                  <a:solidFill>
                    <a:srgbClr val="FF0000"/>
                  </a:solidFill>
                  <a:latin typeface="+mn-lt"/>
                </a:rPr>
                <a:t>1) Excellent </a:t>
              </a:r>
              <a:r>
                <a:rPr lang="fr-FR" sz="1600" kern="0" dirty="0" smtClean="0">
                  <a:solidFill>
                    <a:srgbClr val="FF0000"/>
                  </a:solidFill>
                  <a:latin typeface="+mn-lt"/>
                </a:rPr>
                <a:t>ingénieur</a:t>
              </a:r>
              <a:endParaRPr lang="fr-FR" sz="1600" kern="0" dirty="0">
                <a:solidFill>
                  <a:srgbClr val="FF0000"/>
                </a:solidFill>
                <a:latin typeface="+mn-lt"/>
              </a:endParaRPr>
            </a:p>
            <a:p>
              <a:pPr marL="800100" lvl="1" indent="-342900" eaLnBrk="0" hangingPunct="0">
                <a:spcBef>
                  <a:spcPct val="20000"/>
                </a:spcBef>
                <a:buClr>
                  <a:schemeClr val="accent2"/>
                </a:buClr>
                <a:buFont typeface="Century Gothic" pitchFamily="34" charset="0"/>
                <a:buChar char="►"/>
                <a:defRPr/>
              </a:pPr>
              <a:r>
                <a:rPr lang="fr-FR" sz="1600" kern="0" dirty="0">
                  <a:solidFill>
                    <a:srgbClr val="FF0000"/>
                  </a:solidFill>
                  <a:latin typeface="+mn-lt"/>
                </a:rPr>
                <a:t>2) Ne croit pas </a:t>
              </a:r>
              <a:r>
                <a:rPr lang="fr-FR" sz="1600" kern="0" dirty="0" err="1">
                  <a:solidFill>
                    <a:srgbClr val="FF0000"/>
                  </a:solidFill>
                  <a:latin typeface="+mn-lt"/>
                </a:rPr>
                <a:t>Schawlow</a:t>
              </a:r>
              <a:r>
                <a:rPr lang="fr-FR" sz="1600" kern="0" dirty="0">
                  <a:solidFill>
                    <a:srgbClr val="FF0000"/>
                  </a:solidFill>
                  <a:latin typeface="+mn-lt"/>
                </a:rPr>
                <a:t> et utilise le Rubis</a:t>
              </a:r>
            </a:p>
            <a:p>
              <a:pPr marL="800100" lvl="1" indent="-342900" eaLnBrk="0" hangingPunct="0">
                <a:spcBef>
                  <a:spcPct val="20000"/>
                </a:spcBef>
                <a:buClr>
                  <a:schemeClr val="accent2"/>
                </a:buClr>
                <a:buFont typeface="Century Gothic" pitchFamily="34" charset="0"/>
                <a:buChar char="►"/>
                <a:defRPr/>
              </a:pPr>
              <a:r>
                <a:rPr lang="fr-FR" sz="1600" kern="0" dirty="0">
                  <a:solidFill>
                    <a:srgbClr val="FF0000"/>
                  </a:solidFill>
                  <a:latin typeface="+mn-lt"/>
                </a:rPr>
                <a:t>3) Accepte un fonctionnement </a:t>
              </a:r>
              <a:r>
                <a:rPr lang="fr-FR" sz="1600" kern="0" dirty="0" err="1" smtClean="0">
                  <a:solidFill>
                    <a:srgbClr val="FF0000"/>
                  </a:solidFill>
                  <a:latin typeface="+mn-lt"/>
                </a:rPr>
                <a:t>impulsionnel</a:t>
              </a:r>
              <a:endParaRPr lang="fr-FR" sz="1600" kern="0" dirty="0">
                <a:solidFill>
                  <a:srgbClr val="FF0000"/>
                </a:solidFill>
                <a:latin typeface="+mn-lt"/>
              </a:endParaRPr>
            </a:p>
            <a:p>
              <a:pPr marL="800100" lvl="1" indent="-342900" eaLnBrk="0" hangingPunct="0">
                <a:spcBef>
                  <a:spcPct val="20000"/>
                </a:spcBef>
                <a:buClr>
                  <a:schemeClr val="accent2"/>
                </a:buClr>
                <a:buFont typeface="Century Gothic" pitchFamily="34" charset="0"/>
                <a:buChar char="►"/>
                <a:defRPr/>
              </a:pPr>
              <a:r>
                <a:rPr lang="fr-FR" sz="1600" kern="0" dirty="0">
                  <a:solidFill>
                    <a:srgbClr val="FF0000"/>
                  </a:solidFill>
                  <a:latin typeface="+mn-lt"/>
                </a:rPr>
                <a:t>4) Utilise une lampe flash de photographe</a:t>
              </a:r>
              <a:r>
                <a:rPr lang="fr-FR" kern="0" dirty="0">
                  <a:solidFill>
                    <a:srgbClr val="FF0000"/>
                  </a:solidFill>
                  <a:latin typeface="+mn-lt"/>
                </a:rPr>
                <a:t>. </a:t>
              </a:r>
            </a:p>
          </p:txBody>
        </p:sp>
        <p:pic>
          <p:nvPicPr>
            <p:cNvPr id="27660" name="Picture 7"/>
            <p:cNvPicPr>
              <a:picLocks noChangeAspect="1" noChangeArrowheads="1"/>
            </p:cNvPicPr>
            <p:nvPr/>
          </p:nvPicPr>
          <p:blipFill>
            <a:blip r:embed="rId4" cstate="screen"/>
            <a:srcRect/>
            <a:stretch>
              <a:fillRect/>
            </a:stretch>
          </p:blipFill>
          <p:spPr bwMode="auto">
            <a:xfrm>
              <a:off x="365808" y="4090370"/>
              <a:ext cx="2139793" cy="2705851"/>
            </a:xfrm>
            <a:prstGeom prst="rect">
              <a:avLst/>
            </a:prstGeom>
            <a:noFill/>
            <a:ln w="9525">
              <a:noFill/>
              <a:miter lim="800000"/>
              <a:headEnd/>
              <a:tailEnd/>
            </a:ln>
          </p:spPr>
        </p:pic>
        <p:pic>
          <p:nvPicPr>
            <p:cNvPr id="27661" name="Picture 9"/>
            <p:cNvPicPr>
              <a:picLocks noChangeAspect="1" noChangeArrowheads="1"/>
            </p:cNvPicPr>
            <p:nvPr/>
          </p:nvPicPr>
          <p:blipFill>
            <a:blip r:embed="rId5" cstate="print"/>
            <a:srcRect/>
            <a:stretch>
              <a:fillRect/>
            </a:stretch>
          </p:blipFill>
          <p:spPr bwMode="auto">
            <a:xfrm>
              <a:off x="2524164" y="4595920"/>
              <a:ext cx="2544684" cy="1700310"/>
            </a:xfrm>
            <a:prstGeom prst="rect">
              <a:avLst/>
            </a:prstGeom>
            <a:noFill/>
            <a:ln w="9525">
              <a:noFill/>
              <a:miter lim="800000"/>
              <a:headEnd/>
              <a:tailEnd/>
            </a:ln>
          </p:spPr>
        </p:pic>
      </p:grpSp>
      <p:grpSp>
        <p:nvGrpSpPr>
          <p:cNvPr id="3" name="Groupe 12"/>
          <p:cNvGrpSpPr>
            <a:grpSpLocks/>
          </p:cNvGrpSpPr>
          <p:nvPr/>
        </p:nvGrpSpPr>
        <p:grpSpPr bwMode="auto">
          <a:xfrm>
            <a:off x="7452320" y="980728"/>
            <a:ext cx="1928800" cy="1881500"/>
            <a:chOff x="5552728" y="1940967"/>
            <a:chExt cx="1928794" cy="1881500"/>
          </a:xfrm>
        </p:grpSpPr>
        <p:pic>
          <p:nvPicPr>
            <p:cNvPr id="27656" name="Picture 1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624737" y="1940967"/>
              <a:ext cx="1206500" cy="1608137"/>
            </a:xfrm>
            <a:prstGeom prst="rect">
              <a:avLst/>
            </a:prstGeom>
            <a:noFill/>
            <a:ln w="9525">
              <a:noFill/>
              <a:miter lim="800000"/>
              <a:headEnd/>
              <a:tailEnd/>
            </a:ln>
          </p:spPr>
        </p:pic>
        <p:sp>
          <p:nvSpPr>
            <p:cNvPr id="27657" name="ZoneTexte 11"/>
            <p:cNvSpPr txBox="1">
              <a:spLocks noChangeArrowheads="1"/>
            </p:cNvSpPr>
            <p:nvPr/>
          </p:nvSpPr>
          <p:spPr bwMode="auto">
            <a:xfrm>
              <a:off x="5552728" y="3453135"/>
              <a:ext cx="1928794" cy="369332"/>
            </a:xfrm>
            <a:prstGeom prst="rect">
              <a:avLst/>
            </a:prstGeom>
            <a:noFill/>
            <a:ln w="9525">
              <a:noFill/>
              <a:miter lim="800000"/>
              <a:headEnd/>
              <a:tailEnd/>
            </a:ln>
          </p:spPr>
          <p:txBody>
            <a:bodyPr>
              <a:spAutoFit/>
            </a:bodyPr>
            <a:lstStyle/>
            <a:p>
              <a:r>
                <a:rPr lang="fr-FR" dirty="0"/>
                <a:t>16 Mai 1960</a:t>
              </a:r>
            </a:p>
          </p:txBody>
        </p:sp>
      </p:grpSp>
      <p:sp>
        <p:nvSpPr>
          <p:cNvPr id="14" name="TextBox 13"/>
          <p:cNvSpPr txBox="1"/>
          <p:nvPr/>
        </p:nvSpPr>
        <p:spPr>
          <a:xfrm>
            <a:off x="971600" y="6021288"/>
            <a:ext cx="7416824" cy="461665"/>
          </a:xfrm>
          <a:prstGeom prst="rect">
            <a:avLst/>
          </a:prstGeom>
          <a:noFill/>
        </p:spPr>
        <p:txBody>
          <a:bodyPr wrap="square" rtlCol="0">
            <a:spAutoFit/>
          </a:bodyPr>
          <a:lstStyle/>
          <a:p>
            <a:r>
              <a:rPr lang="fr-FR" sz="2400" i="1" dirty="0" smtClean="0"/>
              <a:t>« une expérience désespérément simple » C. Townes</a:t>
            </a:r>
            <a:endParaRPr lang="fr-FR" sz="2400" i="1" dirty="0"/>
          </a:p>
        </p:txBody>
      </p:sp>
      <p:sp>
        <p:nvSpPr>
          <p:cNvPr id="16" name="Title 1"/>
          <p:cNvSpPr txBox="1">
            <a:spLocks/>
          </p:cNvSpPr>
          <p:nvPr/>
        </p:nvSpPr>
        <p:spPr>
          <a:xfrm>
            <a:off x="0" y="188640"/>
            <a:ext cx="8229600" cy="54868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fr-FR" sz="3600" b="1" dirty="0" smtClean="0">
                <a:solidFill>
                  <a:schemeClr val="bg1"/>
                </a:solidFill>
                <a:latin typeface="+mj-lt"/>
                <a:ea typeface="+mj-ea"/>
                <a:cs typeface="+mj-cs"/>
              </a:rPr>
              <a:t>La victoire surprise de </a:t>
            </a:r>
            <a:r>
              <a:rPr lang="fr-FR" sz="3600" b="1" dirty="0" err="1" smtClean="0">
                <a:solidFill>
                  <a:schemeClr val="bg1"/>
                </a:solidFill>
                <a:latin typeface="+mj-lt"/>
                <a:ea typeface="+mj-ea"/>
                <a:cs typeface="+mj-cs"/>
              </a:rPr>
              <a:t>Maiman</a:t>
            </a:r>
            <a:endParaRPr kumimoji="0" lang="fr-FR" sz="3600" b="1"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DSCN9371.JPG"/>
          <p:cNvPicPr>
            <a:picLocks noChangeAspect="1"/>
          </p:cNvPicPr>
          <p:nvPr/>
        </p:nvPicPr>
        <p:blipFill>
          <a:blip r:embed="rId2" cstate="print"/>
          <a:stretch>
            <a:fillRect/>
          </a:stretch>
        </p:blipFill>
        <p:spPr>
          <a:xfrm>
            <a:off x="5004048" y="1412776"/>
            <a:ext cx="3662176" cy="2746632"/>
          </a:xfrm>
          <a:prstGeom prst="rect">
            <a:avLst/>
          </a:prstGeom>
        </p:spPr>
      </p:pic>
      <p:pic>
        <p:nvPicPr>
          <p:cNvPr id="7" name="Image 6" descr="DSCN9366.JPG"/>
          <p:cNvPicPr>
            <a:picLocks noChangeAspect="1"/>
          </p:cNvPicPr>
          <p:nvPr/>
        </p:nvPicPr>
        <p:blipFill>
          <a:blip r:embed="rId3" cstate="print"/>
          <a:stretch>
            <a:fillRect/>
          </a:stretch>
        </p:blipFill>
        <p:spPr>
          <a:xfrm>
            <a:off x="395536" y="1556792"/>
            <a:ext cx="4526272" cy="3394704"/>
          </a:xfrm>
          <a:prstGeom prst="rect">
            <a:avLst/>
          </a:prstGeom>
        </p:spPr>
      </p:pic>
      <p:sp>
        <p:nvSpPr>
          <p:cNvPr id="8" name="ZoneTexte 7"/>
          <p:cNvSpPr txBox="1"/>
          <p:nvPr/>
        </p:nvSpPr>
        <p:spPr>
          <a:xfrm>
            <a:off x="467544" y="5157192"/>
            <a:ext cx="4896544" cy="369332"/>
          </a:xfrm>
          <a:prstGeom prst="rect">
            <a:avLst/>
          </a:prstGeom>
          <a:noFill/>
        </p:spPr>
        <p:txBody>
          <a:bodyPr wrap="square" rtlCol="0">
            <a:spAutoFit/>
          </a:bodyPr>
          <a:lstStyle/>
          <a:p>
            <a:r>
              <a:rPr lang="fr-FR" dirty="0" smtClean="0"/>
              <a:t>Mme </a:t>
            </a:r>
            <a:r>
              <a:rPr lang="fr-FR" dirty="0" err="1" smtClean="0"/>
              <a:t>Maiman</a:t>
            </a:r>
            <a:r>
              <a:rPr lang="fr-FR" dirty="0" smtClean="0"/>
              <a:t> avec le 1</a:t>
            </a:r>
            <a:r>
              <a:rPr lang="fr-FR" baseline="30000" dirty="0" smtClean="0"/>
              <a:t>er</a:t>
            </a:r>
            <a:r>
              <a:rPr lang="fr-FR" dirty="0" smtClean="0"/>
              <a:t> laser en 2010 (Palaiseau)</a:t>
            </a:r>
            <a:endParaRPr lang="fr-FR" dirty="0"/>
          </a:p>
        </p:txBody>
      </p:sp>
      <p:pic>
        <p:nvPicPr>
          <p:cNvPr id="1026" name="Picture 2"/>
          <p:cNvPicPr>
            <a:picLocks noChangeAspect="1" noChangeArrowheads="1"/>
          </p:cNvPicPr>
          <p:nvPr/>
        </p:nvPicPr>
        <p:blipFill>
          <a:blip r:embed="rId4" cstate="print"/>
          <a:srcRect/>
          <a:stretch>
            <a:fillRect/>
          </a:stretch>
        </p:blipFill>
        <p:spPr bwMode="auto">
          <a:xfrm>
            <a:off x="5580112" y="4557080"/>
            <a:ext cx="2448272" cy="1629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0" y="0"/>
            <a:ext cx="9144000" cy="764704"/>
          </a:xfrm>
        </p:spPr>
        <p:txBody>
          <a:bodyPr>
            <a:normAutofit fontScale="90000"/>
          </a:bodyPr>
          <a:lstStyle/>
          <a:p>
            <a:r>
              <a:rPr lang="fr-FR" dirty="0" smtClean="0">
                <a:solidFill>
                  <a:schemeClr val="bg1"/>
                </a:solidFill>
              </a:rPr>
              <a:t>On refait le match : qui a inventé le laser ?</a:t>
            </a:r>
          </a:p>
        </p:txBody>
      </p:sp>
      <p:sp>
        <p:nvSpPr>
          <p:cNvPr id="5" name="Espace réservé du numéro de diapositive 4"/>
          <p:cNvSpPr>
            <a:spLocks noGrp="1"/>
          </p:cNvSpPr>
          <p:nvPr>
            <p:ph type="sldNum" sz="quarter" idx="12"/>
          </p:nvPr>
        </p:nvSpPr>
        <p:spPr/>
        <p:txBody>
          <a:bodyPr/>
          <a:lstStyle/>
          <a:p>
            <a:pPr>
              <a:defRPr/>
            </a:pPr>
            <a:fld id="{DD1FDC7A-FDF5-4A10-B60B-E1E46B821994}" type="slidenum">
              <a:rPr lang="en-US" smtClean="0"/>
              <a:pPr>
                <a:defRPr/>
              </a:pPr>
              <a:t>16</a:t>
            </a:fld>
            <a:endParaRPr lang="en-US"/>
          </a:p>
        </p:txBody>
      </p:sp>
      <p:pic>
        <p:nvPicPr>
          <p:cNvPr id="33798" name="Picture 4"/>
          <p:cNvPicPr>
            <a:picLocks noChangeAspect="1" noChangeArrowheads="1"/>
          </p:cNvPicPr>
          <p:nvPr/>
        </p:nvPicPr>
        <p:blipFill>
          <a:blip r:embed="rId3" cstate="screen"/>
          <a:srcRect/>
          <a:stretch>
            <a:fillRect/>
          </a:stretch>
        </p:blipFill>
        <p:spPr bwMode="auto">
          <a:xfrm>
            <a:off x="4932040" y="2852936"/>
            <a:ext cx="1222426" cy="1812080"/>
          </a:xfrm>
          <a:prstGeom prst="rect">
            <a:avLst/>
          </a:prstGeom>
          <a:noFill/>
          <a:ln w="9525">
            <a:noFill/>
            <a:miter lim="800000"/>
            <a:headEnd/>
            <a:tailEnd/>
          </a:ln>
        </p:spPr>
      </p:pic>
      <p:pic>
        <p:nvPicPr>
          <p:cNvPr id="33799" name="Picture 5"/>
          <p:cNvPicPr>
            <a:picLocks noChangeAspect="1" noChangeArrowheads="1"/>
          </p:cNvPicPr>
          <p:nvPr/>
        </p:nvPicPr>
        <p:blipFill>
          <a:blip r:embed="rId4" cstate="screen"/>
          <a:srcRect/>
          <a:stretch>
            <a:fillRect/>
          </a:stretch>
        </p:blipFill>
        <p:spPr bwMode="auto">
          <a:xfrm>
            <a:off x="4857752" y="4714884"/>
            <a:ext cx="1434459" cy="1877720"/>
          </a:xfrm>
          <a:prstGeom prst="rect">
            <a:avLst/>
          </a:prstGeom>
          <a:noFill/>
          <a:ln w="9525">
            <a:noFill/>
            <a:miter lim="800000"/>
            <a:headEnd/>
            <a:tailEnd/>
          </a:ln>
        </p:spPr>
      </p:pic>
      <p:sp>
        <p:nvSpPr>
          <p:cNvPr id="8" name="TextBox 7"/>
          <p:cNvSpPr txBox="1"/>
          <p:nvPr/>
        </p:nvSpPr>
        <p:spPr>
          <a:xfrm>
            <a:off x="142844" y="1487100"/>
            <a:ext cx="8388548" cy="4678204"/>
          </a:xfrm>
          <a:prstGeom prst="rect">
            <a:avLst/>
          </a:prstGeom>
          <a:noFill/>
        </p:spPr>
        <p:txBody>
          <a:bodyPr wrap="square">
            <a:spAutoFit/>
          </a:bodyPr>
          <a:lstStyle/>
          <a:p>
            <a:pPr>
              <a:defRPr/>
            </a:pPr>
            <a:r>
              <a:rPr lang="fr-FR" dirty="0" smtClean="0">
                <a:solidFill>
                  <a:srgbClr val="FF0000"/>
                </a:solidFill>
                <a:latin typeface="+mj-lt"/>
              </a:rPr>
              <a:t>L’idée et le concept : </a:t>
            </a:r>
            <a:r>
              <a:rPr lang="fr-FR" dirty="0" smtClean="0">
                <a:latin typeface="+mj-lt"/>
              </a:rPr>
              <a:t>essentiellement Townes </a:t>
            </a:r>
          </a:p>
          <a:p>
            <a:pPr>
              <a:defRPr/>
            </a:pPr>
            <a:r>
              <a:rPr lang="fr-FR" dirty="0" smtClean="0">
                <a:latin typeface="+mj-lt"/>
              </a:rPr>
              <a:t>(et </a:t>
            </a:r>
            <a:r>
              <a:rPr lang="fr-FR" dirty="0" err="1" smtClean="0">
                <a:latin typeface="+mj-lt"/>
              </a:rPr>
              <a:t>Schawlow</a:t>
            </a:r>
            <a:r>
              <a:rPr lang="fr-FR" dirty="0" smtClean="0">
                <a:latin typeface="+mj-lt"/>
              </a:rPr>
              <a:t>) à partir d’un mécanisme</a:t>
            </a:r>
          </a:p>
          <a:p>
            <a:pPr>
              <a:defRPr/>
            </a:pPr>
            <a:r>
              <a:rPr lang="fr-FR" dirty="0" smtClean="0">
                <a:latin typeface="+mj-lt"/>
              </a:rPr>
              <a:t> fondamental découvert </a:t>
            </a:r>
            <a:r>
              <a:rPr lang="fr-FR" b="1" dirty="0" smtClean="0">
                <a:latin typeface="+mj-lt"/>
              </a:rPr>
              <a:t>par Einstein</a:t>
            </a:r>
            <a:endParaRPr lang="fr-FR" b="1" dirty="0">
              <a:latin typeface="+mj-lt"/>
            </a:endParaRPr>
          </a:p>
          <a:p>
            <a:pPr>
              <a:defRPr/>
            </a:pPr>
            <a:r>
              <a:rPr lang="fr-FR" dirty="0">
                <a:latin typeface="+mj-lt"/>
              </a:rPr>
              <a:t>	</a:t>
            </a:r>
            <a:r>
              <a:rPr lang="fr-FR" b="1" dirty="0">
                <a:solidFill>
                  <a:schemeClr val="accent2">
                    <a:lumMod val="75000"/>
                  </a:schemeClr>
                </a:solidFill>
                <a:latin typeface="+mj-lt"/>
              </a:rPr>
              <a:t>► le </a:t>
            </a:r>
            <a:r>
              <a:rPr lang="fr-FR" b="1" dirty="0" smtClean="0">
                <a:solidFill>
                  <a:schemeClr val="accent2">
                    <a:lumMod val="75000"/>
                  </a:schemeClr>
                </a:solidFill>
                <a:latin typeface="+mj-lt"/>
              </a:rPr>
              <a:t>prix Nobel</a:t>
            </a:r>
            <a:endParaRPr lang="fr-FR" b="1" dirty="0">
              <a:solidFill>
                <a:schemeClr val="accent2">
                  <a:lumMod val="75000"/>
                </a:schemeClr>
              </a:solidFill>
              <a:latin typeface="+mj-lt"/>
            </a:endParaRPr>
          </a:p>
          <a:p>
            <a:pPr>
              <a:defRPr/>
            </a:pPr>
            <a:endParaRPr lang="fr-FR" sz="1600" dirty="0" smtClean="0">
              <a:latin typeface="+mj-lt"/>
            </a:endParaRPr>
          </a:p>
          <a:p>
            <a:pPr>
              <a:defRPr/>
            </a:pPr>
            <a:endParaRPr lang="fr-FR" sz="1600" dirty="0" smtClean="0">
              <a:latin typeface="+mj-lt"/>
            </a:endParaRPr>
          </a:p>
          <a:p>
            <a:pPr>
              <a:defRPr/>
            </a:pPr>
            <a:endParaRPr lang="fr-FR" sz="1600" dirty="0" smtClean="0">
              <a:latin typeface="+mj-lt"/>
            </a:endParaRPr>
          </a:p>
          <a:p>
            <a:pPr>
              <a:defRPr/>
            </a:pPr>
            <a:endParaRPr lang="fr-FR" sz="1600" dirty="0">
              <a:latin typeface="+mj-lt"/>
            </a:endParaRPr>
          </a:p>
          <a:p>
            <a:pPr>
              <a:defRPr/>
            </a:pPr>
            <a:r>
              <a:rPr lang="fr-FR" dirty="0">
                <a:solidFill>
                  <a:srgbClr val="FF0000"/>
                </a:solidFill>
                <a:latin typeface="+mj-lt"/>
              </a:rPr>
              <a:t>La première réalisation : </a:t>
            </a:r>
            <a:r>
              <a:rPr lang="fr-FR" dirty="0" err="1" smtClean="0">
                <a:latin typeface="+mj-lt"/>
              </a:rPr>
              <a:t>Maiman</a:t>
            </a:r>
            <a:endParaRPr lang="fr-FR" dirty="0">
              <a:latin typeface="+mj-lt"/>
            </a:endParaRPr>
          </a:p>
          <a:p>
            <a:pPr>
              <a:defRPr/>
            </a:pPr>
            <a:r>
              <a:rPr lang="fr-FR" dirty="0">
                <a:latin typeface="+mj-lt"/>
              </a:rPr>
              <a:t>	</a:t>
            </a:r>
            <a:r>
              <a:rPr lang="fr-FR" b="1" dirty="0">
                <a:solidFill>
                  <a:schemeClr val="accent6">
                    <a:lumMod val="60000"/>
                    <a:lumOff val="40000"/>
                  </a:schemeClr>
                </a:solidFill>
              </a:rPr>
              <a:t> </a:t>
            </a:r>
            <a:r>
              <a:rPr lang="fr-FR" b="1" dirty="0">
                <a:solidFill>
                  <a:schemeClr val="accent2">
                    <a:lumMod val="75000"/>
                  </a:schemeClr>
                </a:solidFill>
                <a:latin typeface="+mj-lt"/>
              </a:rPr>
              <a:t>► l’inventeur</a:t>
            </a:r>
            <a:r>
              <a:rPr lang="fr-FR" dirty="0">
                <a:latin typeface="+mj-lt"/>
              </a:rPr>
              <a:t/>
            </a:r>
            <a:br>
              <a:rPr lang="fr-FR" dirty="0">
                <a:latin typeface="+mj-lt"/>
              </a:rPr>
            </a:br>
            <a:endParaRPr lang="fr-FR" dirty="0" smtClean="0">
              <a:latin typeface="+mj-lt"/>
            </a:endParaRPr>
          </a:p>
          <a:p>
            <a:pPr>
              <a:defRPr/>
            </a:pPr>
            <a:endParaRPr lang="fr-FR" b="1" dirty="0" smtClean="0">
              <a:latin typeface="+mj-lt"/>
            </a:endParaRPr>
          </a:p>
          <a:p>
            <a:pPr>
              <a:defRPr/>
            </a:pPr>
            <a:endParaRPr lang="fr-FR" dirty="0" smtClean="0">
              <a:latin typeface="+mj-lt"/>
            </a:endParaRPr>
          </a:p>
          <a:p>
            <a:pPr>
              <a:defRPr/>
            </a:pPr>
            <a:endParaRPr lang="fr-FR" dirty="0" smtClean="0">
              <a:latin typeface="+mj-lt"/>
            </a:endParaRPr>
          </a:p>
          <a:p>
            <a:pPr>
              <a:defRPr/>
            </a:pPr>
            <a:endParaRPr lang="fr-FR" dirty="0">
              <a:latin typeface="+mj-lt"/>
            </a:endParaRPr>
          </a:p>
          <a:p>
            <a:pPr>
              <a:defRPr/>
            </a:pPr>
            <a:r>
              <a:rPr lang="fr-FR" dirty="0">
                <a:solidFill>
                  <a:srgbClr val="FF0000"/>
                </a:solidFill>
                <a:latin typeface="+mj-lt"/>
              </a:rPr>
              <a:t>Le premier dépôt officiel : </a:t>
            </a:r>
            <a:r>
              <a:rPr lang="fr-FR" dirty="0">
                <a:latin typeface="+mj-lt"/>
              </a:rPr>
              <a:t>Gould </a:t>
            </a:r>
          </a:p>
          <a:p>
            <a:pPr>
              <a:defRPr/>
            </a:pPr>
            <a:r>
              <a:rPr lang="fr-FR" dirty="0">
                <a:latin typeface="+mj-lt"/>
              </a:rPr>
              <a:t>	</a:t>
            </a:r>
            <a:r>
              <a:rPr lang="fr-FR" b="1" dirty="0">
                <a:solidFill>
                  <a:schemeClr val="accent6">
                    <a:lumMod val="60000"/>
                    <a:lumOff val="40000"/>
                  </a:schemeClr>
                </a:solidFill>
              </a:rPr>
              <a:t> </a:t>
            </a:r>
            <a:r>
              <a:rPr lang="fr-FR" b="1" dirty="0">
                <a:solidFill>
                  <a:schemeClr val="accent2">
                    <a:lumMod val="75000"/>
                  </a:schemeClr>
                </a:solidFill>
              </a:rPr>
              <a:t>► </a:t>
            </a:r>
            <a:r>
              <a:rPr lang="fr-FR" b="1" dirty="0">
                <a:solidFill>
                  <a:schemeClr val="accent2">
                    <a:lumMod val="75000"/>
                  </a:schemeClr>
                </a:solidFill>
                <a:latin typeface="+mj-lt"/>
              </a:rPr>
              <a:t>le brevet (et l’argent !)</a:t>
            </a:r>
            <a:endParaRPr lang="en-US" b="1" dirty="0">
              <a:solidFill>
                <a:schemeClr val="accent2">
                  <a:lumMod val="75000"/>
                </a:schemeClr>
              </a:solidFill>
              <a:latin typeface="+mj-lt"/>
            </a:endParaRPr>
          </a:p>
        </p:txBody>
      </p:sp>
      <p:pic>
        <p:nvPicPr>
          <p:cNvPr id="10" name="Picture 12"/>
          <p:cNvPicPr>
            <a:picLocks noChangeAspect="1" noChangeArrowheads="1"/>
          </p:cNvPicPr>
          <p:nvPr/>
        </p:nvPicPr>
        <p:blipFill>
          <a:blip r:embed="rId5" cstate="screen"/>
          <a:srcRect/>
          <a:stretch>
            <a:fillRect/>
          </a:stretch>
        </p:blipFill>
        <p:spPr bwMode="auto">
          <a:xfrm>
            <a:off x="4857752" y="1071546"/>
            <a:ext cx="1429330" cy="1743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000100" y="2214554"/>
            <a:ext cx="7028284" cy="2585323"/>
          </a:xfrm>
          <a:prstGeom prst="rect">
            <a:avLst/>
          </a:prstGeom>
          <a:noFill/>
        </p:spPr>
        <p:txBody>
          <a:bodyPr wrap="square" rtlCol="0">
            <a:spAutoFit/>
          </a:bodyPr>
          <a:lstStyle/>
          <a:p>
            <a:pPr algn="ctr"/>
            <a:r>
              <a:rPr lang="fr-FR" sz="5400" dirty="0" smtClean="0"/>
              <a:t>Pourquoi le laser est-il devenu si vite célèbre auprès du grand public ?</a:t>
            </a:r>
            <a:endParaRPr lang="fr-FR" sz="5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txBox="1">
            <a:spLocks noGrp="1"/>
          </p:cNvSpPr>
          <p:nvPr>
            <p:ph type="title"/>
          </p:nvPr>
        </p:nvSpPr>
        <p:spPr>
          <a:xfrm>
            <a:off x="0" y="461664"/>
            <a:ext cx="9144000" cy="523220"/>
          </a:xfrm>
        </p:spPr>
        <p:txBody>
          <a:bodyPr wrap="square" rtlCol="0">
            <a:spAutoFit/>
          </a:bodyPr>
          <a:lstStyle/>
          <a:p>
            <a:pPr>
              <a:defRPr/>
            </a:pPr>
            <a:r>
              <a:rPr lang="fr-FR" sz="2800" i="1" dirty="0" smtClean="0">
                <a:solidFill>
                  <a:schemeClr val="bg1"/>
                </a:solidFill>
              </a:rPr>
              <a:t>« L’erreur éditoriale la plus grave de l’histoire de la physique »</a:t>
            </a:r>
            <a:endParaRPr lang="fr-FR" sz="2800" dirty="0">
              <a:solidFill>
                <a:schemeClr val="bg1"/>
              </a:solidFill>
              <a:latin typeface="+mn-lt"/>
            </a:endParaRPr>
          </a:p>
        </p:txBody>
      </p:sp>
      <p:pic>
        <p:nvPicPr>
          <p:cNvPr id="30724" name="Picture 6"/>
          <p:cNvPicPr>
            <a:picLocks noGrp="1" noChangeAspect="1" noChangeArrowheads="1"/>
          </p:cNvPicPr>
          <p:nvPr>
            <p:ph idx="1"/>
          </p:nvPr>
        </p:nvPicPr>
        <p:blipFill>
          <a:blip r:embed="rId3" cstate="screen"/>
          <a:srcRect/>
          <a:stretch>
            <a:fillRect/>
          </a:stretch>
        </p:blipFill>
        <p:spPr>
          <a:xfrm>
            <a:off x="5434210" y="1268760"/>
            <a:ext cx="1458758" cy="1371002"/>
          </a:xfrm>
          <a:noFill/>
        </p:spPr>
      </p:pic>
      <p:grpSp>
        <p:nvGrpSpPr>
          <p:cNvPr id="16" name="Group 15"/>
          <p:cNvGrpSpPr/>
          <p:nvPr/>
        </p:nvGrpSpPr>
        <p:grpSpPr>
          <a:xfrm>
            <a:off x="5650234" y="2924944"/>
            <a:ext cx="3170238" cy="3152775"/>
            <a:chOff x="0" y="3521596"/>
            <a:chExt cx="3170238" cy="3152775"/>
          </a:xfrm>
        </p:grpSpPr>
        <p:pic>
          <p:nvPicPr>
            <p:cNvPr id="30725" name="Picture 8" descr="maiman_2.gif"/>
            <p:cNvPicPr>
              <a:picLocks noChangeAspect="1"/>
            </p:cNvPicPr>
            <p:nvPr/>
          </p:nvPicPr>
          <p:blipFill>
            <a:blip r:embed="rId4" cstate="print"/>
            <a:srcRect/>
            <a:stretch>
              <a:fillRect/>
            </a:stretch>
          </p:blipFill>
          <p:spPr bwMode="auto">
            <a:xfrm>
              <a:off x="1835150" y="3521596"/>
              <a:ext cx="1335088" cy="3152775"/>
            </a:xfrm>
            <a:prstGeom prst="rect">
              <a:avLst/>
            </a:prstGeom>
            <a:noFill/>
            <a:ln w="9525">
              <a:noFill/>
              <a:miter lim="800000"/>
              <a:headEnd/>
              <a:tailEnd/>
            </a:ln>
          </p:spPr>
        </p:pic>
        <p:pic>
          <p:nvPicPr>
            <p:cNvPr id="30726" name="Picture 9" descr="maiman_1.gif"/>
            <p:cNvPicPr>
              <a:picLocks noChangeAspect="1"/>
            </p:cNvPicPr>
            <p:nvPr/>
          </p:nvPicPr>
          <p:blipFill>
            <a:blip r:embed="rId5" cstate="print"/>
            <a:srcRect/>
            <a:stretch>
              <a:fillRect/>
            </a:stretch>
          </p:blipFill>
          <p:spPr bwMode="auto">
            <a:xfrm>
              <a:off x="0" y="3593033"/>
              <a:ext cx="1849438" cy="2879725"/>
            </a:xfrm>
            <a:prstGeom prst="rect">
              <a:avLst/>
            </a:prstGeom>
            <a:noFill/>
            <a:ln w="9525">
              <a:noFill/>
              <a:miter lim="800000"/>
              <a:headEnd/>
              <a:tailEnd/>
            </a:ln>
          </p:spPr>
        </p:pic>
      </p:grpSp>
      <p:sp>
        <p:nvSpPr>
          <p:cNvPr id="10" name="Rectangle 7"/>
          <p:cNvSpPr>
            <a:spLocks noChangeArrowheads="1"/>
          </p:cNvSpPr>
          <p:nvPr/>
        </p:nvSpPr>
        <p:spPr bwMode="auto">
          <a:xfrm>
            <a:off x="214139" y="1268760"/>
            <a:ext cx="4929189" cy="2585323"/>
          </a:xfrm>
          <a:prstGeom prst="rect">
            <a:avLst/>
          </a:prstGeom>
          <a:noFill/>
          <a:ln w="9525">
            <a:noFill/>
            <a:miter lim="800000"/>
            <a:headEnd/>
            <a:tailEnd/>
          </a:ln>
        </p:spPr>
        <p:txBody>
          <a:bodyPr wrap="square">
            <a:spAutoFit/>
          </a:bodyPr>
          <a:lstStyle/>
          <a:p>
            <a:pPr>
              <a:defRPr/>
            </a:pPr>
            <a:r>
              <a:rPr lang="fr-FR" b="1" dirty="0" err="1" smtClean="0">
                <a:solidFill>
                  <a:schemeClr val="accent1">
                    <a:lumMod val="75000"/>
                  </a:schemeClr>
                </a:solidFill>
                <a:latin typeface="+mj-lt"/>
              </a:rPr>
              <a:t>Maiman</a:t>
            </a:r>
            <a:r>
              <a:rPr lang="fr-FR" b="1" dirty="0" smtClean="0">
                <a:solidFill>
                  <a:schemeClr val="accent1">
                    <a:lumMod val="75000"/>
                  </a:schemeClr>
                </a:solidFill>
                <a:latin typeface="+mj-lt"/>
              </a:rPr>
              <a:t> fait marcher le 1</a:t>
            </a:r>
            <a:r>
              <a:rPr lang="fr-FR" b="1" baseline="30000" dirty="0" smtClean="0">
                <a:solidFill>
                  <a:schemeClr val="accent1">
                    <a:lumMod val="75000"/>
                  </a:schemeClr>
                </a:solidFill>
                <a:latin typeface="+mj-lt"/>
              </a:rPr>
              <a:t>er</a:t>
            </a:r>
            <a:r>
              <a:rPr lang="fr-FR" b="1" dirty="0" smtClean="0">
                <a:solidFill>
                  <a:schemeClr val="accent1">
                    <a:lumMod val="75000"/>
                  </a:schemeClr>
                </a:solidFill>
                <a:latin typeface="+mj-lt"/>
              </a:rPr>
              <a:t> laser le 16 mai 1960.</a:t>
            </a:r>
            <a:endParaRPr lang="fr-FR" b="1" dirty="0">
              <a:solidFill>
                <a:schemeClr val="accent1">
                  <a:lumMod val="75000"/>
                </a:schemeClr>
              </a:solidFill>
              <a:latin typeface="+mj-lt"/>
            </a:endParaRPr>
          </a:p>
          <a:p>
            <a:pPr>
              <a:defRPr/>
            </a:pPr>
            <a:endParaRPr lang="fr-FR" sz="1600" dirty="0">
              <a:latin typeface="+mj-lt"/>
            </a:endParaRPr>
          </a:p>
          <a:p>
            <a:pPr>
              <a:defRPr/>
            </a:pPr>
            <a:r>
              <a:rPr lang="fr-FR" sz="1600" dirty="0">
                <a:latin typeface="+mj-lt"/>
              </a:rPr>
              <a:t>• Son article </a:t>
            </a:r>
            <a:r>
              <a:rPr lang="fr-FR" sz="1600" u="sng" dirty="0">
                <a:latin typeface="+mj-lt"/>
              </a:rPr>
              <a:t>est refusé</a:t>
            </a:r>
            <a:r>
              <a:rPr lang="fr-FR" sz="1600" dirty="0">
                <a:latin typeface="+mj-lt"/>
              </a:rPr>
              <a:t> par </a:t>
            </a:r>
            <a:r>
              <a:rPr lang="en-US" sz="1600" b="1" dirty="0">
                <a:latin typeface="+mj-lt"/>
              </a:rPr>
              <a:t>Physical Review </a:t>
            </a:r>
            <a:r>
              <a:rPr lang="en-US" sz="1600" b="1" dirty="0" smtClean="0">
                <a:latin typeface="+mj-lt"/>
              </a:rPr>
              <a:t>Letters : </a:t>
            </a:r>
          </a:p>
          <a:p>
            <a:pPr>
              <a:defRPr/>
            </a:pPr>
            <a:r>
              <a:rPr lang="en-US" sz="1600" i="1" dirty="0" smtClean="0">
                <a:latin typeface="+mj-lt"/>
              </a:rPr>
              <a:t>“</a:t>
            </a:r>
            <a:r>
              <a:rPr lang="en-US" sz="1600" i="1" dirty="0" err="1" smtClean="0">
                <a:latin typeface="+mj-lt"/>
              </a:rPr>
              <a:t>Juste</a:t>
            </a:r>
            <a:r>
              <a:rPr lang="en-US" sz="1600" i="1" dirty="0" smtClean="0">
                <a:latin typeface="+mj-lt"/>
              </a:rPr>
              <a:t> un article de plus </a:t>
            </a:r>
            <a:r>
              <a:rPr lang="en-US" sz="1600" i="1" dirty="0" err="1" smtClean="0">
                <a:latin typeface="+mj-lt"/>
              </a:rPr>
              <a:t>sur</a:t>
            </a:r>
            <a:r>
              <a:rPr lang="en-US" sz="1600" i="1" dirty="0" smtClean="0">
                <a:latin typeface="+mj-lt"/>
              </a:rPr>
              <a:t> les masers !”</a:t>
            </a:r>
            <a:endParaRPr lang="en-US" sz="1600" i="1" dirty="0">
              <a:latin typeface="+mj-lt"/>
            </a:endParaRPr>
          </a:p>
          <a:p>
            <a:pPr>
              <a:defRPr/>
            </a:pPr>
            <a:endParaRPr lang="en-US" sz="1600" dirty="0">
              <a:latin typeface="+mj-lt"/>
            </a:endParaRPr>
          </a:p>
          <a:p>
            <a:pPr>
              <a:defRPr/>
            </a:pPr>
            <a:r>
              <a:rPr lang="fr-FR" sz="1600" dirty="0">
                <a:latin typeface="+mj-lt"/>
              </a:rPr>
              <a:t>• Il publie une (très) courte note </a:t>
            </a:r>
            <a:r>
              <a:rPr lang="en-US" sz="1600" dirty="0" err="1">
                <a:latin typeface="+mj-lt"/>
              </a:rPr>
              <a:t>dans</a:t>
            </a:r>
            <a:r>
              <a:rPr lang="en-US" sz="1600" dirty="0">
                <a:latin typeface="+mj-lt"/>
              </a:rPr>
              <a:t> </a:t>
            </a:r>
            <a:r>
              <a:rPr lang="en-US" sz="1600" b="1" dirty="0" smtClean="0">
                <a:latin typeface="+mj-lt"/>
              </a:rPr>
              <a:t>Nature</a:t>
            </a:r>
            <a:endParaRPr lang="en-US" sz="1600" dirty="0">
              <a:latin typeface="+mj-lt"/>
            </a:endParaRPr>
          </a:p>
          <a:p>
            <a:pPr>
              <a:defRPr/>
            </a:pPr>
            <a:endParaRPr lang="en-US" sz="1600" dirty="0">
              <a:latin typeface="+mj-lt"/>
            </a:endParaRPr>
          </a:p>
          <a:p>
            <a:pPr>
              <a:defRPr/>
            </a:pPr>
            <a:r>
              <a:rPr lang="en-US" sz="1600" dirty="0">
                <a:latin typeface="+mj-lt"/>
              </a:rPr>
              <a:t>• </a:t>
            </a:r>
            <a:r>
              <a:rPr lang="en-US" sz="1600" dirty="0" err="1" smtClean="0">
                <a:latin typeface="+mj-lt"/>
              </a:rPr>
              <a:t>Maiman</a:t>
            </a:r>
            <a:r>
              <a:rPr lang="en-US" sz="1600" dirty="0" smtClean="0">
                <a:latin typeface="+mj-lt"/>
              </a:rPr>
              <a:t> </a:t>
            </a:r>
            <a:r>
              <a:rPr lang="en-US" sz="1600" dirty="0" err="1" smtClean="0">
                <a:latin typeface="+mj-lt"/>
              </a:rPr>
              <a:t>convoque</a:t>
            </a:r>
            <a:r>
              <a:rPr lang="en-US" sz="1600" dirty="0" smtClean="0">
                <a:latin typeface="+mj-lt"/>
              </a:rPr>
              <a:t> </a:t>
            </a:r>
            <a:r>
              <a:rPr lang="en-US" sz="1600" dirty="0" err="1" smtClean="0">
                <a:latin typeface="+mj-lt"/>
              </a:rPr>
              <a:t>une</a:t>
            </a:r>
            <a:r>
              <a:rPr lang="en-US" sz="1600" dirty="0" smtClean="0">
                <a:latin typeface="+mj-lt"/>
              </a:rPr>
              <a:t> </a:t>
            </a:r>
            <a:r>
              <a:rPr lang="en-US" sz="1600" b="1" dirty="0" err="1">
                <a:latin typeface="+mj-lt"/>
              </a:rPr>
              <a:t>conférence</a:t>
            </a:r>
            <a:r>
              <a:rPr lang="en-US" sz="1600" b="1" dirty="0">
                <a:latin typeface="+mj-lt"/>
              </a:rPr>
              <a:t> de </a:t>
            </a:r>
            <a:r>
              <a:rPr lang="en-US" sz="1600" b="1" dirty="0" err="1">
                <a:latin typeface="+mj-lt"/>
              </a:rPr>
              <a:t>presse</a:t>
            </a:r>
            <a:r>
              <a:rPr lang="en-US" sz="1600" b="1" dirty="0">
                <a:latin typeface="+mj-lt"/>
              </a:rPr>
              <a:t> </a:t>
            </a:r>
            <a:r>
              <a:rPr lang="en-US" sz="1600" dirty="0" smtClean="0">
                <a:latin typeface="+mj-lt"/>
              </a:rPr>
              <a:t>(</a:t>
            </a:r>
            <a:r>
              <a:rPr lang="en-US" sz="1600" dirty="0" err="1" smtClean="0">
                <a:latin typeface="+mj-lt"/>
              </a:rPr>
              <a:t>procédé</a:t>
            </a:r>
            <a:r>
              <a:rPr lang="en-US" sz="1600" dirty="0" smtClean="0">
                <a:latin typeface="+mj-lt"/>
              </a:rPr>
              <a:t> </a:t>
            </a:r>
            <a:r>
              <a:rPr lang="en-US" sz="1600" dirty="0" err="1" smtClean="0">
                <a:latin typeface="+mj-lt"/>
              </a:rPr>
              <a:t>très</a:t>
            </a:r>
            <a:r>
              <a:rPr lang="en-US" sz="1600" dirty="0" smtClean="0">
                <a:latin typeface="+mj-lt"/>
              </a:rPr>
              <a:t> </a:t>
            </a:r>
            <a:r>
              <a:rPr lang="en-US" sz="1600" dirty="0" err="1" smtClean="0">
                <a:latin typeface="+mj-lt"/>
              </a:rPr>
              <a:t>inhabituel</a:t>
            </a:r>
            <a:r>
              <a:rPr lang="en-US" sz="1600" dirty="0" smtClean="0">
                <a:latin typeface="+mj-lt"/>
              </a:rPr>
              <a:t>) qui a </a:t>
            </a:r>
            <a:r>
              <a:rPr lang="en-US" sz="1600" b="1" dirty="0" smtClean="0">
                <a:latin typeface="+mj-lt"/>
              </a:rPr>
              <a:t>un </a:t>
            </a:r>
            <a:r>
              <a:rPr lang="en-US" sz="1600" b="1" dirty="0">
                <a:latin typeface="+mj-lt"/>
              </a:rPr>
              <a:t>impact </a:t>
            </a:r>
            <a:r>
              <a:rPr lang="en-US" sz="1600" b="1" dirty="0" err="1">
                <a:latin typeface="+mj-lt"/>
              </a:rPr>
              <a:t>médiatique</a:t>
            </a:r>
            <a:r>
              <a:rPr lang="en-US" sz="1600" b="1" dirty="0">
                <a:latin typeface="+mj-lt"/>
              </a:rPr>
              <a:t> </a:t>
            </a:r>
            <a:r>
              <a:rPr lang="en-US" sz="1600" dirty="0" err="1">
                <a:latin typeface="+mj-lt"/>
              </a:rPr>
              <a:t>considérable</a:t>
            </a:r>
            <a:r>
              <a:rPr lang="en-US" sz="1600" dirty="0">
                <a:latin typeface="+mj-lt"/>
              </a:rPr>
              <a:t> (7 </a:t>
            </a:r>
            <a:r>
              <a:rPr lang="en-US" sz="1600" dirty="0" err="1">
                <a:latin typeface="+mj-lt"/>
              </a:rPr>
              <a:t>juillet</a:t>
            </a:r>
            <a:r>
              <a:rPr lang="en-US" sz="1600" dirty="0">
                <a:latin typeface="+mj-lt"/>
              </a:rPr>
              <a:t> 1960).</a:t>
            </a:r>
          </a:p>
        </p:txBody>
      </p:sp>
      <p:sp>
        <p:nvSpPr>
          <p:cNvPr id="14" name="TextBox 13"/>
          <p:cNvSpPr txBox="1"/>
          <p:nvPr/>
        </p:nvSpPr>
        <p:spPr>
          <a:xfrm>
            <a:off x="7072154" y="1639630"/>
            <a:ext cx="1368152" cy="369332"/>
          </a:xfrm>
          <a:prstGeom prst="rect">
            <a:avLst/>
          </a:prstGeom>
          <a:noFill/>
        </p:spPr>
        <p:txBody>
          <a:bodyPr wrap="square" rtlCol="0">
            <a:spAutoFit/>
          </a:bodyPr>
          <a:lstStyle/>
          <a:p>
            <a:r>
              <a:rPr lang="fr-FR" sz="900" dirty="0" smtClean="0"/>
              <a:t>S. </a:t>
            </a:r>
            <a:r>
              <a:rPr lang="fr-FR" sz="900" dirty="0" err="1" smtClean="0"/>
              <a:t>Goudsmith</a:t>
            </a:r>
            <a:r>
              <a:rPr lang="fr-FR" sz="900" dirty="0" smtClean="0"/>
              <a:t>, éditeur de </a:t>
            </a:r>
            <a:r>
              <a:rPr lang="fr-FR" sz="900" dirty="0" err="1" smtClean="0"/>
              <a:t>Physical</a:t>
            </a:r>
            <a:r>
              <a:rPr lang="fr-FR" sz="900" dirty="0" smtClean="0"/>
              <a:t> </a:t>
            </a:r>
            <a:r>
              <a:rPr lang="fr-FR" sz="900" dirty="0" err="1" smtClean="0"/>
              <a:t>Review</a:t>
            </a:r>
            <a:r>
              <a:rPr lang="fr-FR" sz="900" dirty="0" smtClean="0"/>
              <a:t> </a:t>
            </a:r>
            <a:r>
              <a:rPr lang="fr-FR" sz="900" dirty="0" err="1" smtClean="0"/>
              <a:t>letters</a:t>
            </a:r>
            <a:endParaRPr lang="fr-FR" sz="900" dirty="0"/>
          </a:p>
        </p:txBody>
      </p:sp>
      <p:cxnSp>
        <p:nvCxnSpPr>
          <p:cNvPr id="18" name="Straight Arrow Connector 17"/>
          <p:cNvCxnSpPr/>
          <p:nvPr/>
        </p:nvCxnSpPr>
        <p:spPr>
          <a:xfrm>
            <a:off x="4282082" y="2924944"/>
            <a:ext cx="1080120"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146" name="Picture 2"/>
          <p:cNvPicPr>
            <a:picLocks noChangeAspect="1" noChangeArrowheads="1"/>
          </p:cNvPicPr>
          <p:nvPr/>
        </p:nvPicPr>
        <p:blipFill>
          <a:blip r:embed="rId6" cstate="screen"/>
          <a:srcRect/>
          <a:stretch>
            <a:fillRect/>
          </a:stretch>
        </p:blipFill>
        <p:spPr bwMode="auto">
          <a:xfrm>
            <a:off x="321642" y="4365104"/>
            <a:ext cx="4528770" cy="1944216"/>
          </a:xfrm>
          <a:prstGeom prst="rect">
            <a:avLst/>
          </a:prstGeom>
          <a:blipFill>
            <a:blip r:embed="rId7" cstate="print"/>
            <a:tile tx="0" ty="0" sx="100000" sy="100000" flip="none" algn="tl"/>
          </a:blipFill>
          <a:ln w="9525">
            <a:solidFill>
              <a:srgbClr val="FFC000"/>
            </a:solidFill>
            <a:miter lim="800000"/>
            <a:headEnd/>
            <a:tailEnd/>
          </a:ln>
        </p:spPr>
      </p:pic>
      <p:cxnSp>
        <p:nvCxnSpPr>
          <p:cNvPr id="20" name="Straight Arrow Connector 19"/>
          <p:cNvCxnSpPr/>
          <p:nvPr/>
        </p:nvCxnSpPr>
        <p:spPr>
          <a:xfrm rot="5400000">
            <a:off x="2193850" y="4005064"/>
            <a:ext cx="43204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83357"/>
            <a:ext cx="8507288" cy="4525963"/>
          </a:xfrm>
        </p:spPr>
        <p:txBody>
          <a:bodyPr>
            <a:normAutofit/>
          </a:bodyPr>
          <a:lstStyle/>
          <a:p>
            <a:r>
              <a:rPr lang="fr-FR" sz="2800" dirty="0" smtClean="0"/>
              <a:t>Dans sa conférence de presse, </a:t>
            </a:r>
            <a:r>
              <a:rPr lang="fr-FR" sz="2800" dirty="0" err="1" smtClean="0"/>
              <a:t>Maiman</a:t>
            </a:r>
            <a:r>
              <a:rPr lang="fr-FR" sz="2800" dirty="0" smtClean="0"/>
              <a:t> donne une liste précise d’applications potentielles qu’il envisage : </a:t>
            </a:r>
          </a:p>
          <a:p>
            <a:pPr lvl="1"/>
            <a:r>
              <a:rPr lang="fr-FR" sz="1800" i="1" dirty="0" smtClean="0"/>
              <a:t>Un outil de recherche pour comprendre les atomes et les molécules</a:t>
            </a:r>
            <a:r>
              <a:rPr lang="fr-FR" sz="1800" dirty="0" smtClean="0"/>
              <a:t> (</a:t>
            </a:r>
            <a:r>
              <a:rPr lang="fr-FR" sz="1800" b="1" dirty="0" smtClean="0">
                <a:solidFill>
                  <a:srgbClr val="00B050"/>
                </a:solidFill>
              </a:rPr>
              <a:t>validé</a:t>
            </a:r>
            <a:r>
              <a:rPr lang="fr-FR" sz="1800" dirty="0" smtClean="0"/>
              <a:t> : plusieurs prix Nobel)</a:t>
            </a:r>
          </a:p>
          <a:p>
            <a:pPr lvl="1"/>
            <a:r>
              <a:rPr lang="fr-FR" sz="1800" dirty="0" smtClean="0"/>
              <a:t> </a:t>
            </a:r>
            <a:r>
              <a:rPr lang="fr-FR" sz="1800" i="1" dirty="0" smtClean="0"/>
              <a:t>communication entre stations spatiales </a:t>
            </a:r>
            <a:r>
              <a:rPr lang="fr-FR" sz="1800" dirty="0" smtClean="0"/>
              <a:t>(démontré mais pas utilisé aujourd’hui)</a:t>
            </a:r>
          </a:p>
          <a:p>
            <a:pPr lvl="1"/>
            <a:r>
              <a:rPr lang="fr-FR" sz="1800" dirty="0" smtClean="0"/>
              <a:t> </a:t>
            </a:r>
            <a:r>
              <a:rPr lang="fr-FR" sz="1800" i="1" dirty="0" smtClean="0"/>
              <a:t>télécommunications à haut débit </a:t>
            </a:r>
            <a:r>
              <a:rPr lang="fr-FR" sz="1800" dirty="0" smtClean="0"/>
              <a:t>(</a:t>
            </a:r>
            <a:r>
              <a:rPr lang="fr-FR" sz="1800" b="1" dirty="0" smtClean="0">
                <a:solidFill>
                  <a:srgbClr val="00B050"/>
                </a:solidFill>
              </a:rPr>
              <a:t>validé</a:t>
            </a:r>
            <a:r>
              <a:rPr lang="fr-FR" sz="1800" dirty="0" smtClean="0"/>
              <a:t> : Internet, communications par fibres optiques)</a:t>
            </a:r>
          </a:p>
          <a:p>
            <a:pPr lvl="1"/>
            <a:r>
              <a:rPr lang="fr-FR" sz="1800" dirty="0" smtClean="0"/>
              <a:t> </a:t>
            </a:r>
            <a:r>
              <a:rPr lang="fr-FR" sz="1800" i="1" dirty="0" smtClean="0"/>
              <a:t>possibilité de concentrer la lumière sur une toute petite surface : soudure, gravure, chirurgie</a:t>
            </a:r>
            <a:r>
              <a:rPr lang="fr-FR" sz="1800" dirty="0" smtClean="0"/>
              <a:t>  (</a:t>
            </a:r>
            <a:r>
              <a:rPr lang="fr-FR" sz="1800" b="1" dirty="0" smtClean="0">
                <a:solidFill>
                  <a:srgbClr val="00B050"/>
                </a:solidFill>
              </a:rPr>
              <a:t>validé</a:t>
            </a:r>
            <a:r>
              <a:rPr lang="fr-FR" sz="1800" dirty="0" smtClean="0"/>
              <a:t>)</a:t>
            </a:r>
            <a:endParaRPr lang="fr-FR" sz="3200" dirty="0" smtClean="0"/>
          </a:p>
          <a:p>
            <a:pPr lvl="1">
              <a:buNone/>
            </a:pPr>
            <a:r>
              <a:rPr lang="fr-FR" sz="2400" b="1" dirty="0" smtClean="0">
                <a:solidFill>
                  <a:srgbClr val="C00000"/>
                </a:solidFill>
              </a:rPr>
              <a:t>	Mais </a:t>
            </a:r>
            <a:r>
              <a:rPr lang="fr-FR" sz="2400" b="1" u="sng" dirty="0" smtClean="0">
                <a:solidFill>
                  <a:srgbClr val="C00000"/>
                </a:solidFill>
              </a:rPr>
              <a:t>il ne se prononce pas</a:t>
            </a:r>
            <a:r>
              <a:rPr lang="fr-FR" sz="2400" b="1" dirty="0" smtClean="0">
                <a:solidFill>
                  <a:srgbClr val="C00000"/>
                </a:solidFill>
              </a:rPr>
              <a:t> sur des applications militaires type « rayon de la mort » qui ne lui semblent pas crédibles, malgré l’insistance des journalistes  </a:t>
            </a:r>
            <a:endParaRPr lang="fr-FR" sz="1800" b="1" dirty="0" smtClean="0">
              <a:solidFill>
                <a:srgbClr val="C00000"/>
              </a:solidFill>
            </a:endParaRPr>
          </a:p>
        </p:txBody>
      </p:sp>
      <p:pic>
        <p:nvPicPr>
          <p:cNvPr id="6" name="Picture 2"/>
          <p:cNvPicPr>
            <a:picLocks noChangeAspect="1" noChangeArrowheads="1"/>
          </p:cNvPicPr>
          <p:nvPr/>
        </p:nvPicPr>
        <p:blipFill>
          <a:blip r:embed="rId3" cstate="print"/>
          <a:srcRect/>
          <a:stretch>
            <a:fillRect/>
          </a:stretch>
        </p:blipFill>
        <p:spPr bwMode="auto">
          <a:xfrm>
            <a:off x="0" y="908720"/>
            <a:ext cx="9057540" cy="864096"/>
          </a:xfrm>
          <a:prstGeom prst="rect">
            <a:avLst/>
          </a:prstGeom>
          <a:solidFill>
            <a:schemeClr val="bg2">
              <a:lumMod val="50000"/>
            </a:schemeClr>
          </a:solidFill>
          <a:ln w="9525">
            <a:solidFill>
              <a:srgbClr val="FFC000"/>
            </a:solidFill>
            <a:miter lim="800000"/>
            <a:headEnd/>
            <a:tailEnd/>
          </a:ln>
        </p:spPr>
      </p:pic>
      <p:sp>
        <p:nvSpPr>
          <p:cNvPr id="8" name="Rectangle 7"/>
          <p:cNvSpPr/>
          <p:nvPr/>
        </p:nvSpPr>
        <p:spPr>
          <a:xfrm>
            <a:off x="0" y="332656"/>
            <a:ext cx="8893781" cy="584775"/>
          </a:xfrm>
          <a:prstGeom prst="rect">
            <a:avLst/>
          </a:prstGeom>
        </p:spPr>
        <p:txBody>
          <a:bodyPr wrap="none">
            <a:spAutoFit/>
          </a:bodyPr>
          <a:lstStyle/>
          <a:p>
            <a:r>
              <a:rPr lang="fr-FR" sz="3200" b="1" i="1" dirty="0" smtClean="0">
                <a:solidFill>
                  <a:schemeClr val="bg1"/>
                </a:solidFill>
              </a:rPr>
              <a:t> La conférence de presse de </a:t>
            </a:r>
            <a:r>
              <a:rPr lang="fr-FR" sz="3200" b="1" i="1" dirty="0" err="1" smtClean="0">
                <a:solidFill>
                  <a:schemeClr val="bg1"/>
                </a:solidFill>
              </a:rPr>
              <a:t>Maiman</a:t>
            </a:r>
            <a:r>
              <a:rPr lang="fr-FR" sz="3200" b="1" i="1" dirty="0" smtClean="0">
                <a:solidFill>
                  <a:schemeClr val="bg1"/>
                </a:solidFill>
              </a:rPr>
              <a:t> (7 juillet 1960)</a:t>
            </a:r>
            <a:endParaRPr lang="fr-FR" sz="3200" i="1"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0" y="2636912"/>
          <a:ext cx="9144000" cy="4060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707904" y="1484784"/>
            <a:ext cx="1571636" cy="707886"/>
          </a:xfrm>
          <a:prstGeom prst="rect">
            <a:avLst/>
          </a:prstGeom>
          <a:noFill/>
        </p:spPr>
        <p:txBody>
          <a:bodyPr wrap="square" rtlCol="0">
            <a:spAutoFit/>
          </a:bodyPr>
          <a:lstStyle/>
          <a:p>
            <a:r>
              <a:rPr lang="fr-FR" sz="4000" dirty="0" smtClean="0">
                <a:solidFill>
                  <a:srgbClr val="C00000"/>
                </a:solidFill>
              </a:rPr>
              <a:t>Plan </a:t>
            </a:r>
            <a:endParaRPr lang="fr-FR" sz="4000" dirty="0">
              <a:solidFill>
                <a:srgbClr val="C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3"/>
          <p:cNvSpPr txBox="1"/>
          <p:nvPr/>
        </p:nvSpPr>
        <p:spPr>
          <a:xfrm rot="20861921">
            <a:off x="-1272" y="2295225"/>
            <a:ext cx="8964488" cy="1077218"/>
          </a:xfrm>
          <a:prstGeom prst="rect">
            <a:avLst/>
          </a:prstGeom>
          <a:noFill/>
        </p:spPr>
        <p:txBody>
          <a:bodyPr wrap="square" rtlCol="0">
            <a:spAutoFit/>
          </a:bodyPr>
          <a:lstStyle/>
          <a:p>
            <a:endParaRPr lang="fr-FR" sz="2000" u="sng" dirty="0" smtClean="0"/>
          </a:p>
          <a:p>
            <a:r>
              <a:rPr lang="fr-FR" sz="2400" b="1" dirty="0" smtClean="0">
                <a:solidFill>
                  <a:schemeClr val="tx1">
                    <a:lumMod val="75000"/>
                    <a:lumOff val="25000"/>
                  </a:schemeClr>
                </a:solidFill>
              </a:rPr>
              <a:t>« </a:t>
            </a:r>
            <a:r>
              <a:rPr lang="fr-FR" sz="2000" b="1" dirty="0" smtClean="0">
                <a:latin typeface="Elephant" pitchFamily="18" charset="0"/>
              </a:rPr>
              <a:t>L.A</a:t>
            </a:r>
            <a:r>
              <a:rPr lang="fr-FR" sz="2000" b="1" cap="all" dirty="0" smtClean="0">
                <a:latin typeface="Elephant" pitchFamily="18" charset="0"/>
              </a:rPr>
              <a:t>. man </a:t>
            </a:r>
            <a:r>
              <a:rPr lang="fr-FR" sz="2000" b="1" cap="all" dirty="0" err="1" smtClean="0">
                <a:latin typeface="Elephant" pitchFamily="18" charset="0"/>
              </a:rPr>
              <a:t>discovers</a:t>
            </a:r>
            <a:r>
              <a:rPr lang="fr-FR" sz="2000" b="1" cap="all" dirty="0" smtClean="0">
                <a:latin typeface="Elephant" pitchFamily="18" charset="0"/>
              </a:rPr>
              <a:t> science fiction </a:t>
            </a:r>
            <a:r>
              <a:rPr lang="fr-FR" sz="2000" b="1" cap="all" dirty="0" err="1" smtClean="0">
                <a:latin typeface="Elephant" pitchFamily="18" charset="0"/>
              </a:rPr>
              <a:t>death</a:t>
            </a:r>
            <a:r>
              <a:rPr lang="fr-FR" sz="2000" b="1" cap="all" dirty="0" smtClean="0">
                <a:latin typeface="Elephant" pitchFamily="18" charset="0"/>
              </a:rPr>
              <a:t> ray</a:t>
            </a:r>
            <a:r>
              <a:rPr lang="fr-FR" sz="2400" b="1" dirty="0" smtClean="0">
                <a:solidFill>
                  <a:schemeClr val="tx1">
                    <a:lumMod val="75000"/>
                    <a:lumOff val="25000"/>
                  </a:schemeClr>
                </a:solidFill>
              </a:rPr>
              <a:t> »</a:t>
            </a:r>
            <a:endParaRPr lang="fr-FR" sz="2000" b="1" dirty="0" smtClean="0">
              <a:solidFill>
                <a:schemeClr val="tx1">
                  <a:lumMod val="75000"/>
                  <a:lumOff val="25000"/>
                </a:schemeClr>
              </a:solidFill>
            </a:endParaRPr>
          </a:p>
          <a:p>
            <a:endParaRPr lang="fr-FR" sz="2000" dirty="0" smtClean="0"/>
          </a:p>
        </p:txBody>
      </p:sp>
      <p:pic>
        <p:nvPicPr>
          <p:cNvPr id="6" name="Picture 2"/>
          <p:cNvPicPr>
            <a:picLocks noChangeAspect="1" noChangeArrowheads="1"/>
          </p:cNvPicPr>
          <p:nvPr/>
        </p:nvPicPr>
        <p:blipFill>
          <a:blip r:embed="rId2" cstate="print"/>
          <a:srcRect/>
          <a:stretch>
            <a:fillRect/>
          </a:stretch>
        </p:blipFill>
        <p:spPr bwMode="auto">
          <a:xfrm rot="20862441">
            <a:off x="233838" y="2141490"/>
            <a:ext cx="6223282" cy="504056"/>
          </a:xfrm>
          <a:prstGeom prst="rect">
            <a:avLst/>
          </a:prstGeom>
          <a:noFill/>
          <a:ln w="9525">
            <a:noFill/>
            <a:miter lim="800000"/>
            <a:headEnd/>
            <a:tailEnd/>
          </a:ln>
        </p:spPr>
      </p:pic>
      <p:sp>
        <p:nvSpPr>
          <p:cNvPr id="7" name="ZoneTexte 6"/>
          <p:cNvSpPr txBox="1"/>
          <p:nvPr/>
        </p:nvSpPr>
        <p:spPr>
          <a:xfrm>
            <a:off x="395536" y="0"/>
            <a:ext cx="7704856" cy="1323439"/>
          </a:xfrm>
          <a:prstGeom prst="rect">
            <a:avLst/>
          </a:prstGeom>
          <a:noFill/>
        </p:spPr>
        <p:txBody>
          <a:bodyPr wrap="square" rtlCol="0">
            <a:spAutoFit/>
          </a:bodyPr>
          <a:lstStyle/>
          <a:p>
            <a:r>
              <a:rPr lang="fr-FR" sz="4000" b="1" dirty="0" smtClean="0">
                <a:solidFill>
                  <a:schemeClr val="bg1"/>
                </a:solidFill>
              </a:rPr>
              <a:t>Les gros titres du lendemain…  </a:t>
            </a:r>
          </a:p>
          <a:p>
            <a:endParaRPr lang="fr-FR" sz="4000" dirty="0">
              <a:solidFill>
                <a:schemeClr val="bg1"/>
              </a:solidFill>
            </a:endParaRPr>
          </a:p>
        </p:txBody>
      </p:sp>
      <p:sp>
        <p:nvSpPr>
          <p:cNvPr id="8" name="ZoneTexte 7"/>
          <p:cNvSpPr txBox="1"/>
          <p:nvPr/>
        </p:nvSpPr>
        <p:spPr>
          <a:xfrm>
            <a:off x="1979712" y="3933056"/>
            <a:ext cx="6840760" cy="769441"/>
          </a:xfrm>
          <a:prstGeom prst="rect">
            <a:avLst/>
          </a:prstGeom>
          <a:solidFill>
            <a:schemeClr val="bg2"/>
          </a:solidFill>
        </p:spPr>
        <p:txBody>
          <a:bodyPr wrap="square" rtlCol="0">
            <a:spAutoFit/>
          </a:bodyPr>
          <a:lstStyle/>
          <a:p>
            <a:r>
              <a:rPr lang="fr-FR" sz="2400" dirty="0" smtClean="0"/>
              <a:t>Pasadena </a:t>
            </a:r>
            <a:r>
              <a:rPr lang="fr-FR" sz="2400" dirty="0" err="1" smtClean="0"/>
              <a:t>newspaper</a:t>
            </a:r>
            <a:r>
              <a:rPr lang="fr-FR" sz="2400" dirty="0" smtClean="0"/>
              <a:t> : </a:t>
            </a:r>
          </a:p>
          <a:p>
            <a:r>
              <a:rPr lang="fr-FR" sz="2000" dirty="0" smtClean="0">
                <a:solidFill>
                  <a:srgbClr val="C00000"/>
                </a:solidFill>
              </a:rPr>
              <a:t>« </a:t>
            </a:r>
            <a:r>
              <a:rPr lang="fr-FR" sz="2000" b="1" dirty="0" err="1" smtClean="0">
                <a:solidFill>
                  <a:srgbClr val="C00000"/>
                </a:solidFill>
                <a:latin typeface="Copperplate Gothic Bold" pitchFamily="34" charset="0"/>
              </a:rPr>
              <a:t>Death</a:t>
            </a:r>
            <a:r>
              <a:rPr lang="fr-FR" sz="2000" b="1" dirty="0" smtClean="0">
                <a:solidFill>
                  <a:srgbClr val="C00000"/>
                </a:solidFill>
                <a:latin typeface="Copperplate Gothic Bold" pitchFamily="34" charset="0"/>
              </a:rPr>
              <a:t> ray </a:t>
            </a:r>
            <a:r>
              <a:rPr lang="fr-FR" sz="2000" dirty="0" err="1" smtClean="0">
                <a:solidFill>
                  <a:srgbClr val="C00000"/>
                </a:solidFill>
                <a:latin typeface="Copperplate Gothic Bold" pitchFamily="34" charset="0"/>
              </a:rPr>
              <a:t>possibilities</a:t>
            </a:r>
            <a:r>
              <a:rPr lang="fr-FR" sz="2000" dirty="0" smtClean="0">
                <a:solidFill>
                  <a:srgbClr val="C00000"/>
                </a:solidFill>
                <a:latin typeface="Copperplate Gothic Bold" pitchFamily="34" charset="0"/>
              </a:rPr>
              <a:t> </a:t>
            </a:r>
            <a:r>
              <a:rPr lang="fr-FR" sz="2000" dirty="0" err="1" smtClean="0">
                <a:solidFill>
                  <a:srgbClr val="C00000"/>
                </a:solidFill>
                <a:latin typeface="Copperplate Gothic Bold" pitchFamily="34" charset="0"/>
              </a:rPr>
              <a:t>probed</a:t>
            </a:r>
            <a:r>
              <a:rPr lang="fr-FR" sz="2000" dirty="0" smtClean="0">
                <a:solidFill>
                  <a:srgbClr val="C00000"/>
                </a:solidFill>
                <a:latin typeface="Copperplate Gothic Bold" pitchFamily="34" charset="0"/>
              </a:rPr>
              <a:t> by </a:t>
            </a:r>
            <a:r>
              <a:rPr lang="fr-FR" sz="2000" dirty="0" err="1" smtClean="0">
                <a:solidFill>
                  <a:srgbClr val="C00000"/>
                </a:solidFill>
                <a:latin typeface="Copperplate Gothic Bold" pitchFamily="34" charset="0"/>
              </a:rPr>
              <a:t>scientists</a:t>
            </a:r>
            <a:r>
              <a:rPr lang="fr-FR" sz="2000" dirty="0" smtClean="0">
                <a:solidFill>
                  <a:srgbClr val="C00000"/>
                </a:solidFill>
              </a:rPr>
              <a:t> »</a:t>
            </a:r>
            <a:endParaRPr lang="fr-FR" sz="2400" dirty="0"/>
          </a:p>
        </p:txBody>
      </p:sp>
      <p:sp>
        <p:nvSpPr>
          <p:cNvPr id="10" name="Rectangle 9"/>
          <p:cNvSpPr/>
          <p:nvPr/>
        </p:nvSpPr>
        <p:spPr>
          <a:xfrm>
            <a:off x="539552" y="5661248"/>
            <a:ext cx="7704856" cy="800219"/>
          </a:xfrm>
          <a:prstGeom prst="rect">
            <a:avLst/>
          </a:prstGeom>
        </p:spPr>
        <p:txBody>
          <a:bodyPr wrap="square">
            <a:spAutoFit/>
          </a:bodyPr>
          <a:lstStyle/>
          <a:p>
            <a:endParaRPr lang="fr-FR" dirty="0" smtClean="0">
              <a:solidFill>
                <a:srgbClr val="C00000"/>
              </a:solidFill>
            </a:endParaRPr>
          </a:p>
          <a:p>
            <a:r>
              <a:rPr lang="fr-FR" sz="2800" dirty="0" smtClean="0">
                <a:latin typeface="Adobe Fan Heiti Std B" pitchFamily="34" charset="-128"/>
                <a:ea typeface="Adobe Fan Heiti Std B" pitchFamily="34" charset="-128"/>
              </a:rPr>
              <a:t> </a:t>
            </a:r>
            <a:r>
              <a:rPr lang="fr-FR" sz="2800" dirty="0" smtClean="0">
                <a:solidFill>
                  <a:srgbClr val="C00000"/>
                </a:solidFill>
                <a:latin typeface="Adobe Fan Heiti Std B" pitchFamily="34" charset="-128"/>
                <a:ea typeface="Adobe Fan Heiti Std B" pitchFamily="34" charset="-128"/>
              </a:rPr>
              <a:t>« … the </a:t>
            </a:r>
            <a:r>
              <a:rPr lang="fr-FR" sz="2800" dirty="0" err="1" smtClean="0">
                <a:solidFill>
                  <a:srgbClr val="C00000"/>
                </a:solidFill>
                <a:latin typeface="Adobe Fan Heiti Std B" pitchFamily="34" charset="-128"/>
                <a:ea typeface="Adobe Fan Heiti Std B" pitchFamily="34" charset="-128"/>
              </a:rPr>
              <a:t>forerunner</a:t>
            </a:r>
            <a:r>
              <a:rPr lang="fr-FR" sz="2800" dirty="0" smtClean="0">
                <a:solidFill>
                  <a:srgbClr val="C00000"/>
                </a:solidFill>
                <a:latin typeface="Adobe Fan Heiti Std B" pitchFamily="34" charset="-128"/>
                <a:ea typeface="Adobe Fan Heiti Std B" pitchFamily="34" charset="-128"/>
              </a:rPr>
              <a:t> of the </a:t>
            </a:r>
            <a:r>
              <a:rPr lang="fr-FR" sz="2800" b="1" dirty="0" err="1" smtClean="0">
                <a:solidFill>
                  <a:srgbClr val="C00000"/>
                </a:solidFill>
                <a:latin typeface="Adobe Fan Heiti Std B" pitchFamily="34" charset="-128"/>
                <a:ea typeface="Adobe Fan Heiti Std B" pitchFamily="34" charset="-128"/>
              </a:rPr>
              <a:t>death</a:t>
            </a:r>
            <a:r>
              <a:rPr lang="fr-FR" sz="2800" b="1" dirty="0" smtClean="0">
                <a:solidFill>
                  <a:srgbClr val="C00000"/>
                </a:solidFill>
                <a:latin typeface="Adobe Fan Heiti Std B" pitchFamily="34" charset="-128"/>
                <a:ea typeface="Adobe Fan Heiti Std B" pitchFamily="34" charset="-128"/>
              </a:rPr>
              <a:t> ray</a:t>
            </a:r>
            <a:r>
              <a:rPr lang="fr-FR" sz="2800" dirty="0" smtClean="0">
                <a:solidFill>
                  <a:srgbClr val="C00000"/>
                </a:solidFill>
                <a:latin typeface="Adobe Fan Heiti Std B" pitchFamily="34" charset="-128"/>
                <a:ea typeface="Adobe Fan Heiti Std B" pitchFamily="34" charset="-128"/>
              </a:rPr>
              <a:t> »</a:t>
            </a:r>
          </a:p>
        </p:txBody>
      </p:sp>
      <p:pic>
        <p:nvPicPr>
          <p:cNvPr id="4098" name="Picture 2"/>
          <p:cNvPicPr>
            <a:picLocks noChangeAspect="1" noChangeArrowheads="1"/>
          </p:cNvPicPr>
          <p:nvPr/>
        </p:nvPicPr>
        <p:blipFill>
          <a:blip r:embed="rId3" cstate="print"/>
          <a:srcRect l="7940" t="5894" r="22504" b="75694"/>
          <a:stretch>
            <a:fillRect/>
          </a:stretch>
        </p:blipFill>
        <p:spPr bwMode="auto">
          <a:xfrm>
            <a:off x="683568" y="5013176"/>
            <a:ext cx="2448272" cy="8640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35285"/>
            <a:ext cx="8229600" cy="4525963"/>
          </a:xfrm>
        </p:spPr>
        <p:txBody>
          <a:bodyPr>
            <a:normAutofit fontScale="92500" lnSpcReduction="10000"/>
          </a:bodyPr>
          <a:lstStyle/>
          <a:p>
            <a:pPr>
              <a:buNone/>
            </a:pPr>
            <a:r>
              <a:rPr lang="fr-FR" dirty="0" smtClean="0"/>
              <a:t>	</a:t>
            </a:r>
            <a:r>
              <a:rPr lang="fr-FR" b="1" dirty="0" smtClean="0"/>
              <a:t>Pourquoi les journalistes sont-ils autant obsédés par le « rayon de la Mort » ?</a:t>
            </a:r>
          </a:p>
          <a:p>
            <a:pPr>
              <a:buNone/>
            </a:pPr>
            <a:endParaRPr lang="fr-FR" dirty="0" smtClean="0"/>
          </a:p>
          <a:p>
            <a:pPr marL="514350" indent="-514350">
              <a:buAutoNum type="arabicParenR"/>
            </a:pPr>
            <a:r>
              <a:rPr lang="fr-FR" dirty="0" smtClean="0"/>
              <a:t>Un contexte politique </a:t>
            </a:r>
          </a:p>
          <a:p>
            <a:pPr marL="514350" indent="-514350">
              <a:buAutoNum type="arabicParenR"/>
            </a:pPr>
            <a:endParaRPr lang="fr-FR" dirty="0" smtClean="0"/>
          </a:p>
          <a:p>
            <a:pPr marL="514350" indent="-514350">
              <a:buAutoNum type="arabicParenR"/>
            </a:pPr>
            <a:endParaRPr lang="fr-FR" dirty="0" smtClean="0"/>
          </a:p>
          <a:p>
            <a:pPr marL="514350" indent="-514350">
              <a:buAutoNum type="arabicParenR"/>
            </a:pPr>
            <a:endParaRPr lang="fr-FR" dirty="0" smtClean="0"/>
          </a:p>
          <a:p>
            <a:pPr marL="514350" indent="-514350">
              <a:buAutoNum type="arabicParenR"/>
            </a:pPr>
            <a:endParaRPr lang="fr-FR" dirty="0" smtClean="0"/>
          </a:p>
          <a:p>
            <a:pPr marL="514350" indent="-514350">
              <a:buAutoNum type="arabicParenR"/>
            </a:pPr>
            <a:r>
              <a:rPr lang="fr-FR" dirty="0" smtClean="0"/>
              <a:t>Des références culturelles liées à l’époque…</a:t>
            </a:r>
            <a:endParaRPr lang="fr-FR" dirty="0"/>
          </a:p>
        </p:txBody>
      </p:sp>
      <p:pic>
        <p:nvPicPr>
          <p:cNvPr id="1027" name="Picture 3"/>
          <p:cNvPicPr>
            <a:picLocks noChangeAspect="1" noChangeArrowheads="1"/>
          </p:cNvPicPr>
          <p:nvPr/>
        </p:nvPicPr>
        <p:blipFill>
          <a:blip r:embed="rId4" cstate="screen"/>
          <a:srcRect/>
          <a:stretch>
            <a:fillRect/>
          </a:stretch>
        </p:blipFill>
        <p:spPr bwMode="auto">
          <a:xfrm>
            <a:off x="1331640" y="3180382"/>
            <a:ext cx="3062802" cy="1688778"/>
          </a:xfrm>
          <a:prstGeom prst="rect">
            <a:avLst/>
          </a:prstGeom>
          <a:noFill/>
          <a:ln w="9525">
            <a:noFill/>
            <a:miter lim="800000"/>
            <a:headEnd/>
            <a:tailEnd/>
          </a:ln>
        </p:spPr>
      </p:pic>
      <p:pic>
        <p:nvPicPr>
          <p:cNvPr id="1028" name="Picture 4"/>
          <p:cNvPicPr>
            <a:picLocks noChangeAspect="1" noChangeArrowheads="1"/>
          </p:cNvPicPr>
          <p:nvPr/>
        </p:nvPicPr>
        <p:blipFill>
          <a:blip r:embed="rId5" cstate="screen"/>
          <a:srcRect/>
          <a:stretch>
            <a:fillRect/>
          </a:stretch>
        </p:blipFill>
        <p:spPr bwMode="auto">
          <a:xfrm>
            <a:off x="4860032" y="3180382"/>
            <a:ext cx="1377402" cy="1681783"/>
          </a:xfrm>
          <a:prstGeom prst="rect">
            <a:avLst/>
          </a:prstGeom>
          <a:noFill/>
          <a:ln w="9525">
            <a:noFill/>
            <a:miter lim="800000"/>
            <a:headEnd/>
            <a:tailEnd/>
          </a:ln>
        </p:spPr>
      </p:pic>
      <p:pic>
        <p:nvPicPr>
          <p:cNvPr id="5" name="sputnk1b.wav">
            <a:hlinkClick r:id="" action="ppaction://media"/>
          </p:cNvPr>
          <p:cNvPicPr>
            <a:picLocks noRot="1" noChangeAspect="1"/>
          </p:cNvPicPr>
          <p:nvPr>
            <a:audioFile r:link="rId1"/>
          </p:nvPr>
        </p:nvPicPr>
        <p:blipFill>
          <a:blip r:embed="rId6" cstate="print"/>
          <a:stretch>
            <a:fillRect/>
          </a:stretch>
        </p:blipFill>
        <p:spPr>
          <a:xfrm>
            <a:off x="6300192" y="4548534"/>
            <a:ext cx="304800" cy="304800"/>
          </a:xfrm>
          <a:prstGeom prst="rect">
            <a:avLst/>
          </a:prstGeom>
        </p:spPr>
      </p:pic>
      <p:sp>
        <p:nvSpPr>
          <p:cNvPr id="6" name="Rectangle 5"/>
          <p:cNvSpPr/>
          <p:nvPr/>
        </p:nvSpPr>
        <p:spPr>
          <a:xfrm>
            <a:off x="0" y="404664"/>
            <a:ext cx="5729774" cy="523220"/>
          </a:xfrm>
          <a:prstGeom prst="rect">
            <a:avLst/>
          </a:prstGeom>
        </p:spPr>
        <p:txBody>
          <a:bodyPr wrap="none">
            <a:spAutoFit/>
          </a:bodyPr>
          <a:lstStyle/>
          <a:p>
            <a:r>
              <a:rPr lang="fr-FR" sz="2800" b="1" i="1" dirty="0" smtClean="0">
                <a:solidFill>
                  <a:schemeClr val="bg1"/>
                </a:solidFill>
              </a:rPr>
              <a:t> L’invention du « rayon de la Mort » ?</a:t>
            </a:r>
            <a:endParaRPr lang="fr-FR" sz="2800" i="1" dirty="0">
              <a:solidFill>
                <a:schemeClr val="bg1"/>
              </a:solidFill>
            </a:endParaRPr>
          </a:p>
        </p:txBody>
      </p:sp>
      <p:sp>
        <p:nvSpPr>
          <p:cNvPr id="7" name="ZoneTexte 6"/>
          <p:cNvSpPr txBox="1"/>
          <p:nvPr/>
        </p:nvSpPr>
        <p:spPr>
          <a:xfrm>
            <a:off x="6732240" y="4509120"/>
            <a:ext cx="2016224" cy="369332"/>
          </a:xfrm>
          <a:prstGeom prst="rect">
            <a:avLst/>
          </a:prstGeom>
          <a:noFill/>
        </p:spPr>
        <p:txBody>
          <a:bodyPr wrap="square" rtlCol="0">
            <a:spAutoFit/>
          </a:bodyPr>
          <a:lstStyle/>
          <a:p>
            <a:r>
              <a:rPr lang="fr-FR" dirty="0" smtClean="0"/>
              <a:t>(4 octobre 1957)</a:t>
            </a:r>
            <a:endParaRPr lang="fr-FR"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3"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828600" y="917848"/>
            <a:ext cx="8496944" cy="1143000"/>
          </a:xfrm>
        </p:spPr>
        <p:txBody>
          <a:bodyPr>
            <a:normAutofit/>
          </a:bodyPr>
          <a:lstStyle/>
          <a:p>
            <a:r>
              <a:rPr lang="fr-FR" sz="3600" dirty="0" smtClean="0"/>
              <a:t>La lumière-arme : un très vieux rêve </a:t>
            </a:r>
            <a:endParaRPr lang="en-US" sz="3600" dirty="0" smtClean="0"/>
          </a:p>
        </p:txBody>
      </p:sp>
      <p:sp>
        <p:nvSpPr>
          <p:cNvPr id="18444" name="Footer Placeholder 13"/>
          <p:cNvSpPr>
            <a:spLocks noGrp="1"/>
          </p:cNvSpPr>
          <p:nvPr>
            <p:ph type="ftr" sz="quarter" idx="11"/>
          </p:nvPr>
        </p:nvSpPr>
        <p:spPr bwMode="auto">
          <a:xfrm>
            <a:off x="3131840" y="6525344"/>
            <a:ext cx="2895600" cy="365125"/>
          </a:xfrm>
          <a:noFill/>
          <a:ln>
            <a:miter lim="800000"/>
            <a:headEnd/>
            <a:tailEnd/>
          </a:ln>
        </p:spPr>
        <p:txBody>
          <a:bodyPr wrap="square" numCol="1" anchorCtr="0" compatLnSpc="1">
            <a:prstTxWarp prst="textNoShape">
              <a:avLst/>
            </a:prstTxWarp>
          </a:bodyPr>
          <a:lstStyle/>
          <a:p>
            <a:r>
              <a:rPr lang="fr-FR" dirty="0" err="1" smtClean="0"/>
              <a:t>S.Forget</a:t>
            </a:r>
            <a:r>
              <a:rPr lang="fr-FR" dirty="0" smtClean="0"/>
              <a:t> – Laser 50 Paris – 23 juin 2010</a:t>
            </a:r>
            <a:endParaRPr lang="en-US" dirty="0" smtClean="0"/>
          </a:p>
        </p:txBody>
      </p:sp>
      <p:sp>
        <p:nvSpPr>
          <p:cNvPr id="4" name="Slide Number Placeholder 3"/>
          <p:cNvSpPr>
            <a:spLocks noGrp="1"/>
          </p:cNvSpPr>
          <p:nvPr>
            <p:ph type="sldNum" sz="quarter" idx="12"/>
          </p:nvPr>
        </p:nvSpPr>
        <p:spPr/>
        <p:txBody>
          <a:bodyPr/>
          <a:lstStyle/>
          <a:p>
            <a:pPr>
              <a:defRPr/>
            </a:pPr>
            <a:fld id="{BA9D781F-B3B2-47DF-B74B-9FC874F71AE0}" type="slidenum">
              <a:rPr lang="en-US" smtClean="0"/>
              <a:pPr>
                <a:defRPr/>
              </a:pPr>
              <a:t>22</a:t>
            </a:fld>
            <a:endParaRPr lang="en-US"/>
          </a:p>
        </p:txBody>
      </p:sp>
      <p:pic>
        <p:nvPicPr>
          <p:cNvPr id="18437" name="Picture 13"/>
          <p:cNvPicPr>
            <a:picLocks noChangeAspect="1" noChangeArrowheads="1"/>
          </p:cNvPicPr>
          <p:nvPr/>
        </p:nvPicPr>
        <p:blipFill>
          <a:blip r:embed="rId3" cstate="print"/>
          <a:srcRect/>
          <a:stretch>
            <a:fillRect/>
          </a:stretch>
        </p:blipFill>
        <p:spPr bwMode="auto">
          <a:xfrm>
            <a:off x="1403648" y="2348880"/>
            <a:ext cx="3413060" cy="3753941"/>
          </a:xfrm>
          <a:prstGeom prst="rect">
            <a:avLst/>
          </a:prstGeom>
          <a:noFill/>
          <a:ln w="9525">
            <a:noFill/>
            <a:miter lim="800000"/>
            <a:headEnd/>
            <a:tailEnd/>
          </a:ln>
        </p:spPr>
      </p:pic>
      <p:pic>
        <p:nvPicPr>
          <p:cNvPr id="18438" name="Picture 14"/>
          <p:cNvPicPr>
            <a:picLocks noChangeAspect="1" noChangeArrowheads="1"/>
          </p:cNvPicPr>
          <p:nvPr/>
        </p:nvPicPr>
        <p:blipFill>
          <a:blip r:embed="rId4" cstate="screen"/>
          <a:srcRect/>
          <a:stretch>
            <a:fillRect/>
          </a:stretch>
        </p:blipFill>
        <p:spPr bwMode="auto">
          <a:xfrm>
            <a:off x="0" y="4067894"/>
            <a:ext cx="1306513" cy="1976437"/>
          </a:xfrm>
          <a:prstGeom prst="rect">
            <a:avLst/>
          </a:prstGeom>
          <a:noFill/>
          <a:ln w="9525">
            <a:noFill/>
            <a:miter lim="800000"/>
            <a:headEnd/>
            <a:tailEnd/>
          </a:ln>
        </p:spPr>
      </p:pic>
      <p:sp>
        <p:nvSpPr>
          <p:cNvPr id="15" name="TextBox 14"/>
          <p:cNvSpPr txBox="1"/>
          <p:nvPr/>
        </p:nvSpPr>
        <p:spPr>
          <a:xfrm>
            <a:off x="0" y="6155456"/>
            <a:ext cx="5724525" cy="369888"/>
          </a:xfrm>
          <a:prstGeom prst="rect">
            <a:avLst/>
          </a:prstGeom>
          <a:noFill/>
        </p:spPr>
        <p:txBody>
          <a:bodyPr>
            <a:spAutoFit/>
          </a:bodyPr>
          <a:lstStyle/>
          <a:p>
            <a:pPr>
              <a:defRPr/>
            </a:pPr>
            <a:r>
              <a:rPr lang="fr-FR" dirty="0">
                <a:latin typeface="+mj-lt"/>
              </a:rPr>
              <a:t>Archimède et le siège de Syracuse (215 av JC)</a:t>
            </a:r>
            <a:endParaRPr lang="en-US" dirty="0">
              <a:latin typeface="+mj-lt"/>
            </a:endParaRPr>
          </a:p>
        </p:txBody>
      </p:sp>
      <p:pic>
        <p:nvPicPr>
          <p:cNvPr id="18440" name="Picture 15"/>
          <p:cNvPicPr>
            <a:picLocks noChangeAspect="1" noChangeArrowheads="1"/>
          </p:cNvPicPr>
          <p:nvPr/>
        </p:nvPicPr>
        <p:blipFill>
          <a:blip r:embed="rId5" cstate="screen"/>
          <a:srcRect/>
          <a:stretch>
            <a:fillRect/>
          </a:stretch>
        </p:blipFill>
        <p:spPr bwMode="auto">
          <a:xfrm>
            <a:off x="7020272" y="1403275"/>
            <a:ext cx="1222375" cy="2546350"/>
          </a:xfrm>
          <a:prstGeom prst="rect">
            <a:avLst/>
          </a:prstGeom>
          <a:noFill/>
          <a:ln w="9525">
            <a:noFill/>
            <a:miter lim="800000"/>
            <a:headEnd/>
            <a:tailEnd/>
          </a:ln>
        </p:spPr>
      </p:pic>
      <p:sp>
        <p:nvSpPr>
          <p:cNvPr id="18" name="TextBox 17"/>
          <p:cNvSpPr txBox="1"/>
          <p:nvPr/>
        </p:nvSpPr>
        <p:spPr>
          <a:xfrm>
            <a:off x="6227763" y="3059831"/>
            <a:ext cx="720725" cy="368300"/>
          </a:xfrm>
          <a:prstGeom prst="rect">
            <a:avLst/>
          </a:prstGeom>
          <a:noFill/>
        </p:spPr>
        <p:txBody>
          <a:bodyPr>
            <a:spAutoFit/>
          </a:bodyPr>
          <a:lstStyle/>
          <a:p>
            <a:pPr>
              <a:defRPr/>
            </a:pPr>
            <a:r>
              <a:rPr lang="fr-FR" dirty="0">
                <a:latin typeface="+mj-lt"/>
              </a:rPr>
              <a:t>Zeus</a:t>
            </a:r>
            <a:endParaRPr lang="en-US" dirty="0">
              <a:latin typeface="+mj-lt"/>
            </a:endParaRPr>
          </a:p>
        </p:txBody>
      </p:sp>
      <p:sp>
        <p:nvSpPr>
          <p:cNvPr id="20" name="TextBox 19"/>
          <p:cNvSpPr txBox="1"/>
          <p:nvPr/>
        </p:nvSpPr>
        <p:spPr>
          <a:xfrm>
            <a:off x="0" y="2060848"/>
            <a:ext cx="5724128" cy="369332"/>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fr-FR"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Les temps anciens</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endParaRPr>
          </a:p>
        </p:txBody>
      </p:sp>
      <p:pic>
        <p:nvPicPr>
          <p:cNvPr id="3074" name="Picture 2"/>
          <p:cNvPicPr>
            <a:picLocks noChangeAspect="1" noChangeArrowheads="1"/>
          </p:cNvPicPr>
          <p:nvPr/>
        </p:nvPicPr>
        <p:blipFill>
          <a:blip r:embed="rId6" cstate="screen"/>
          <a:srcRect/>
          <a:stretch>
            <a:fillRect/>
          </a:stretch>
        </p:blipFill>
        <p:spPr bwMode="auto">
          <a:xfrm>
            <a:off x="6732240" y="3789040"/>
            <a:ext cx="2003881" cy="2815208"/>
          </a:xfrm>
          <a:prstGeom prst="rect">
            <a:avLst/>
          </a:prstGeom>
          <a:noFill/>
          <a:ln w="9525">
            <a:noFill/>
            <a:miter lim="800000"/>
            <a:headEnd/>
            <a:tailEnd/>
          </a:ln>
        </p:spPr>
      </p:pic>
      <p:sp>
        <p:nvSpPr>
          <p:cNvPr id="14" name="TextBox 13"/>
          <p:cNvSpPr txBox="1"/>
          <p:nvPr/>
        </p:nvSpPr>
        <p:spPr>
          <a:xfrm>
            <a:off x="5724128" y="5075683"/>
            <a:ext cx="1008112" cy="707886"/>
          </a:xfrm>
          <a:prstGeom prst="rect">
            <a:avLst/>
          </a:prstGeom>
          <a:noFill/>
        </p:spPr>
        <p:txBody>
          <a:bodyPr wrap="square" rtlCol="0">
            <a:spAutoFit/>
          </a:bodyPr>
          <a:lstStyle/>
          <a:p>
            <a:r>
              <a:rPr lang="fr-FR" dirty="0" smtClean="0"/>
              <a:t>Thor</a:t>
            </a:r>
          </a:p>
          <a:p>
            <a:r>
              <a:rPr lang="fr-FR" sz="1100" dirty="0" smtClean="0"/>
              <a:t>(mythologie germanique)</a:t>
            </a:r>
            <a:endParaRPr lang="fr-FR" sz="1100" dirty="0"/>
          </a:p>
        </p:txBody>
      </p:sp>
      <p:sp>
        <p:nvSpPr>
          <p:cNvPr id="13" name="Rectangle 12"/>
          <p:cNvSpPr/>
          <p:nvPr/>
        </p:nvSpPr>
        <p:spPr>
          <a:xfrm>
            <a:off x="0" y="404664"/>
            <a:ext cx="5729774" cy="523220"/>
          </a:xfrm>
          <a:prstGeom prst="rect">
            <a:avLst/>
          </a:prstGeom>
        </p:spPr>
        <p:txBody>
          <a:bodyPr wrap="none">
            <a:spAutoFit/>
          </a:bodyPr>
          <a:lstStyle/>
          <a:p>
            <a:r>
              <a:rPr lang="fr-FR" sz="2800" b="1" i="1" dirty="0" smtClean="0">
                <a:solidFill>
                  <a:schemeClr val="bg1"/>
                </a:solidFill>
              </a:rPr>
              <a:t> L’invention du « rayon de la Mort » ?</a:t>
            </a:r>
            <a:endParaRPr lang="fr-FR" sz="2800" i="1"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fr-FR" dirty="0" smtClean="0">
                <a:solidFill>
                  <a:schemeClr val="bg1"/>
                </a:solidFill>
              </a:rPr>
              <a:t>H.G. Wells : </a:t>
            </a:r>
            <a:r>
              <a:rPr lang="fr-FR" i="1" dirty="0" smtClean="0">
                <a:solidFill>
                  <a:schemeClr val="bg1"/>
                </a:solidFill>
              </a:rPr>
              <a:t>La Guerre des Mondes </a:t>
            </a:r>
            <a:r>
              <a:rPr lang="fr-FR" dirty="0" smtClean="0">
                <a:solidFill>
                  <a:schemeClr val="bg1"/>
                </a:solidFill>
              </a:rPr>
              <a:t>(1898)</a:t>
            </a:r>
            <a:endParaRPr lang="fr-FR" dirty="0">
              <a:solidFill>
                <a:schemeClr val="bg1"/>
              </a:solidFill>
            </a:endParaRPr>
          </a:p>
        </p:txBody>
      </p:sp>
      <p:pic>
        <p:nvPicPr>
          <p:cNvPr id="5" name="Picture 3"/>
          <p:cNvPicPr>
            <a:picLocks noChangeAspect="1" noChangeArrowheads="1"/>
          </p:cNvPicPr>
          <p:nvPr/>
        </p:nvPicPr>
        <p:blipFill>
          <a:blip r:embed="rId3" cstate="print"/>
          <a:srcRect/>
          <a:stretch>
            <a:fillRect/>
          </a:stretch>
        </p:blipFill>
        <p:spPr bwMode="auto">
          <a:xfrm>
            <a:off x="2699792" y="3789040"/>
            <a:ext cx="1951299" cy="2380585"/>
          </a:xfrm>
          <a:prstGeom prst="rect">
            <a:avLst/>
          </a:prstGeom>
          <a:noFill/>
          <a:ln w="9525">
            <a:noFill/>
            <a:miter lim="800000"/>
            <a:headEnd/>
            <a:tailEnd/>
          </a:ln>
        </p:spPr>
      </p:pic>
      <p:sp>
        <p:nvSpPr>
          <p:cNvPr id="6" name="TextBox 5"/>
          <p:cNvSpPr txBox="1"/>
          <p:nvPr/>
        </p:nvSpPr>
        <p:spPr>
          <a:xfrm>
            <a:off x="5286380" y="1484784"/>
            <a:ext cx="3857620" cy="1938992"/>
          </a:xfrm>
          <a:prstGeom prst="rect">
            <a:avLst/>
          </a:prstGeom>
          <a:noFill/>
        </p:spPr>
        <p:txBody>
          <a:bodyPr wrap="square" rtlCol="0">
            <a:spAutoFit/>
          </a:bodyPr>
          <a:lstStyle/>
          <a:p>
            <a:pPr algn="just"/>
            <a:r>
              <a:rPr lang="fr-FR" sz="1200" i="1" dirty="0" smtClean="0">
                <a:solidFill>
                  <a:schemeClr val="bg2">
                    <a:lumMod val="25000"/>
                  </a:schemeClr>
                </a:solidFill>
                <a:latin typeface="Garamond" pitchFamily="18" charset="0"/>
              </a:rPr>
              <a:t>Alors, lentement, le sifflement devint un bourdonnement, un interminable bruit retentissant et monotone. Lentement, un objet de forme bossue s’éleva hors du trou </a:t>
            </a:r>
            <a:r>
              <a:rPr lang="fr-FR" sz="1200" b="1" i="1" dirty="0" smtClean="0">
                <a:latin typeface="Garamond" pitchFamily="18" charset="0"/>
              </a:rPr>
              <a:t>et une sorte de rayon lumineux s’élança en tremblotant</a:t>
            </a:r>
            <a:r>
              <a:rPr lang="fr-FR" sz="1200" b="1" i="1" dirty="0" smtClean="0">
                <a:solidFill>
                  <a:schemeClr val="accent4">
                    <a:lumMod val="50000"/>
                  </a:schemeClr>
                </a:solidFill>
                <a:latin typeface="Garamond" pitchFamily="18" charset="0"/>
              </a:rPr>
              <a:t>.</a:t>
            </a:r>
          </a:p>
          <a:p>
            <a:pPr algn="just"/>
            <a:r>
              <a:rPr lang="fr-FR" sz="1200" i="1" dirty="0" smtClean="0">
                <a:solidFill>
                  <a:schemeClr val="bg2">
                    <a:lumMod val="25000"/>
                  </a:schemeClr>
                </a:solidFill>
                <a:latin typeface="Garamond" pitchFamily="18" charset="0"/>
              </a:rPr>
              <a:t>Aussitôt des jets de réelle flamme, des lueurs brillantes sautant de l’un à l’autre, jaillirent du groupe d’hommes dispersés. </a:t>
            </a:r>
            <a:r>
              <a:rPr lang="fr-FR" sz="1200" b="1" i="1" dirty="0" smtClean="0">
                <a:solidFill>
                  <a:schemeClr val="accent4">
                    <a:lumMod val="50000"/>
                  </a:schemeClr>
                </a:solidFill>
                <a:latin typeface="Garamond" pitchFamily="18" charset="0"/>
              </a:rPr>
              <a:t>On eût dit que quelque invisible jet se heurtait contre eux et que du choc naissait une flamme blanche. </a:t>
            </a:r>
            <a:r>
              <a:rPr lang="fr-FR" sz="1200" i="1" dirty="0" smtClean="0">
                <a:solidFill>
                  <a:schemeClr val="accent4">
                    <a:lumMod val="50000"/>
                  </a:schemeClr>
                </a:solidFill>
                <a:latin typeface="Garamond" pitchFamily="18" charset="0"/>
              </a:rPr>
              <a:t>Il semblait que chacun d’eux fût soudain et momentanément changé en flamme.</a:t>
            </a:r>
          </a:p>
          <a:p>
            <a:pPr algn="just"/>
            <a:r>
              <a:rPr lang="fr-FR" sz="1200" b="1" i="1" dirty="0" smtClean="0">
                <a:solidFill>
                  <a:schemeClr val="accent4">
                    <a:lumMod val="50000"/>
                  </a:schemeClr>
                </a:solidFill>
                <a:latin typeface="Garamond" pitchFamily="18" charset="0"/>
              </a:rPr>
              <a:t>(…)</a:t>
            </a:r>
            <a:endParaRPr lang="fr-FR" sz="1200" b="1" i="1" dirty="0">
              <a:solidFill>
                <a:schemeClr val="accent4">
                  <a:lumMod val="50000"/>
                </a:schemeClr>
              </a:solidFill>
              <a:latin typeface="Garamond" pitchFamily="18" charset="0"/>
            </a:endParaRPr>
          </a:p>
        </p:txBody>
      </p:sp>
      <p:sp>
        <p:nvSpPr>
          <p:cNvPr id="7" name="TextBox 6"/>
          <p:cNvSpPr txBox="1"/>
          <p:nvPr/>
        </p:nvSpPr>
        <p:spPr>
          <a:xfrm>
            <a:off x="5292080" y="3501008"/>
            <a:ext cx="3672408" cy="3046988"/>
          </a:xfrm>
          <a:prstGeom prst="rect">
            <a:avLst/>
          </a:prstGeom>
          <a:noFill/>
        </p:spPr>
        <p:txBody>
          <a:bodyPr wrap="square" rtlCol="0">
            <a:spAutoFit/>
          </a:bodyPr>
          <a:lstStyle/>
          <a:p>
            <a:pPr algn="just"/>
            <a:r>
              <a:rPr lang="fr-FR" sz="1200" i="1" dirty="0" smtClean="0">
                <a:latin typeface="Garamond" pitchFamily="18" charset="0"/>
              </a:rPr>
              <a:t>La façon dont les Martiens peuvent si rapidement et silencieusement donner la mort est encore un sujet d’étonnement. Certains pensent qu’ils parviennent, d’une manière quelconque, à produire une chaleur intense dans une chambre de non-conductivité pratiquement absolue. </a:t>
            </a:r>
            <a:r>
              <a:rPr lang="fr-FR" sz="1200" b="1" i="1" dirty="0" smtClean="0">
                <a:latin typeface="Garamond" pitchFamily="18" charset="0"/>
              </a:rPr>
              <a:t>Cette chaleur intense, ils la projettent dans un rayon parallèle, contre tels objets qu’ils veulent, au moyen d’un miroir parabolique d’une composition inconnue – à peu près comme le miroir parabolique d’un phare projette un rayon de lumière. </a:t>
            </a:r>
            <a:r>
              <a:rPr lang="fr-FR" sz="1200" i="1" dirty="0" smtClean="0">
                <a:latin typeface="Garamond" pitchFamily="18" charset="0"/>
              </a:rPr>
              <a:t>Mais personne n’a pu prouver ces détails d’une façon irréfutable. De quelque façon qu’il soit produit, il est certain qu’un rayon de chaleur est l’essence de la chose – </a:t>
            </a:r>
            <a:r>
              <a:rPr lang="fr-FR" sz="1200" b="1" i="1" dirty="0" smtClean="0">
                <a:latin typeface="Garamond" pitchFamily="18" charset="0"/>
              </a:rPr>
              <a:t>une chaleur invisible au lieu d’une lumière visible</a:t>
            </a:r>
            <a:r>
              <a:rPr lang="fr-FR" sz="1200" i="1" dirty="0" smtClean="0">
                <a:latin typeface="Garamond" pitchFamily="18" charset="0"/>
              </a:rPr>
              <a:t>. </a:t>
            </a:r>
            <a:r>
              <a:rPr lang="fr-FR" sz="1200" b="1" i="1" dirty="0" smtClean="0">
                <a:latin typeface="Garamond" pitchFamily="18" charset="0"/>
              </a:rPr>
              <a:t>Tout ce qui est combustible s’enflamme à son contact, le plomb coule comme de l’eau, le fer s’amollit, le verre craque et fond, et l’eau se change immédiatement en vapeur.</a:t>
            </a:r>
            <a:endParaRPr lang="fr-FR" sz="1200" b="1" i="1" dirty="0">
              <a:latin typeface="Garamond" pitchFamily="18" charset="0"/>
            </a:endParaRPr>
          </a:p>
        </p:txBody>
      </p:sp>
      <p:sp>
        <p:nvSpPr>
          <p:cNvPr id="8" name="TextBox 7"/>
          <p:cNvSpPr txBox="1"/>
          <p:nvPr/>
        </p:nvSpPr>
        <p:spPr>
          <a:xfrm>
            <a:off x="5292080" y="6550223"/>
            <a:ext cx="2071702" cy="307777"/>
          </a:xfrm>
          <a:prstGeom prst="rect">
            <a:avLst/>
          </a:prstGeom>
          <a:noFill/>
        </p:spPr>
        <p:txBody>
          <a:bodyPr wrap="square" rtlCol="0">
            <a:spAutoFit/>
          </a:bodyPr>
          <a:lstStyle/>
          <a:p>
            <a:r>
              <a:rPr lang="fr-FR" sz="1400" dirty="0" smtClean="0"/>
              <a:t>(chapitres 5 et 6) </a:t>
            </a:r>
            <a:endParaRPr lang="fr-FR" sz="1400" dirty="0"/>
          </a:p>
        </p:txBody>
      </p:sp>
      <p:sp>
        <p:nvSpPr>
          <p:cNvPr id="9" name="TextBox 8"/>
          <p:cNvSpPr txBox="1"/>
          <p:nvPr/>
        </p:nvSpPr>
        <p:spPr>
          <a:xfrm>
            <a:off x="5220072" y="1052736"/>
            <a:ext cx="2857520" cy="369332"/>
          </a:xfrm>
          <a:prstGeom prst="rect">
            <a:avLst/>
          </a:prstGeom>
          <a:noFill/>
        </p:spPr>
        <p:txBody>
          <a:bodyPr wrap="square" rtlCol="0">
            <a:spAutoFit/>
          </a:bodyPr>
          <a:lstStyle/>
          <a:p>
            <a:r>
              <a:rPr lang="fr-FR" dirty="0" smtClean="0"/>
              <a:t>Extraits (trad. H. </a:t>
            </a:r>
            <a:r>
              <a:rPr lang="fr-FR" dirty="0" err="1" smtClean="0"/>
              <a:t>Davray</a:t>
            </a:r>
            <a:r>
              <a:rPr lang="fr-FR" dirty="0" smtClean="0"/>
              <a:t>)</a:t>
            </a:r>
            <a:endParaRPr lang="fr-FR" dirty="0"/>
          </a:p>
        </p:txBody>
      </p:sp>
      <p:pic>
        <p:nvPicPr>
          <p:cNvPr id="11" name="Picture 2"/>
          <p:cNvPicPr>
            <a:picLocks noChangeAspect="1" noChangeArrowheads="1"/>
          </p:cNvPicPr>
          <p:nvPr/>
        </p:nvPicPr>
        <p:blipFill>
          <a:blip r:embed="rId4" cstate="screen"/>
          <a:srcRect/>
          <a:stretch>
            <a:fillRect/>
          </a:stretch>
        </p:blipFill>
        <p:spPr bwMode="auto">
          <a:xfrm>
            <a:off x="611560" y="4653136"/>
            <a:ext cx="1745868" cy="2204864"/>
          </a:xfrm>
          <a:prstGeom prst="rect">
            <a:avLst/>
          </a:prstGeom>
          <a:noFill/>
          <a:ln w="9525">
            <a:noFill/>
            <a:miter lim="800000"/>
            <a:headEnd/>
            <a:tailEnd/>
          </a:ln>
        </p:spPr>
      </p:pic>
      <p:sp>
        <p:nvSpPr>
          <p:cNvPr id="12" name="TextBox 11"/>
          <p:cNvSpPr txBox="1"/>
          <p:nvPr/>
        </p:nvSpPr>
        <p:spPr>
          <a:xfrm>
            <a:off x="2411760" y="6453336"/>
            <a:ext cx="2232248" cy="369332"/>
          </a:xfrm>
          <a:prstGeom prst="rect">
            <a:avLst/>
          </a:prstGeom>
          <a:noFill/>
        </p:spPr>
        <p:txBody>
          <a:bodyPr wrap="square" rtlCol="0">
            <a:spAutoFit/>
          </a:bodyPr>
          <a:lstStyle/>
          <a:p>
            <a:r>
              <a:rPr lang="fr-FR" dirty="0" smtClean="0"/>
              <a:t>30 octobre 1938</a:t>
            </a:r>
            <a:endParaRPr lang="fr-FR" dirty="0"/>
          </a:p>
        </p:txBody>
      </p:sp>
      <p:pic>
        <p:nvPicPr>
          <p:cNvPr id="13" name="Picture 3"/>
          <p:cNvPicPr>
            <a:picLocks noChangeAspect="1" noChangeArrowheads="1"/>
          </p:cNvPicPr>
          <p:nvPr/>
        </p:nvPicPr>
        <p:blipFill>
          <a:blip r:embed="rId5" cstate="print"/>
          <a:srcRect/>
          <a:stretch>
            <a:fillRect/>
          </a:stretch>
        </p:blipFill>
        <p:spPr bwMode="auto">
          <a:xfrm>
            <a:off x="179512" y="1052736"/>
            <a:ext cx="2293937" cy="3384550"/>
          </a:xfrm>
          <a:prstGeom prst="rect">
            <a:avLst/>
          </a:prstGeom>
          <a:noFill/>
          <a:ln w="9525">
            <a:noFill/>
            <a:miter lim="800000"/>
            <a:headEnd/>
            <a:tailEnd/>
          </a:ln>
        </p:spPr>
      </p:pic>
      <p:sp>
        <p:nvSpPr>
          <p:cNvPr id="14" name="TextBox 13"/>
          <p:cNvSpPr txBox="1"/>
          <p:nvPr/>
        </p:nvSpPr>
        <p:spPr>
          <a:xfrm>
            <a:off x="2627784" y="3212976"/>
            <a:ext cx="2373414" cy="584775"/>
          </a:xfrm>
          <a:prstGeom prst="rect">
            <a:avLst/>
          </a:prstGeom>
          <a:noFill/>
        </p:spPr>
        <p:txBody>
          <a:bodyPr wrap="square" rtlCol="0">
            <a:spAutoFit/>
          </a:bodyPr>
          <a:lstStyle/>
          <a:p>
            <a:r>
              <a:rPr lang="fr-FR" sz="3200" b="1" i="1" dirty="0" smtClean="0">
                <a:solidFill>
                  <a:schemeClr val="accent1">
                    <a:lumMod val="50000"/>
                  </a:schemeClr>
                </a:solidFill>
              </a:rPr>
              <a:t>« </a:t>
            </a:r>
            <a:r>
              <a:rPr lang="fr-FR" sz="3200" b="1" i="1" dirty="0" err="1" smtClean="0">
                <a:solidFill>
                  <a:schemeClr val="accent1">
                    <a:lumMod val="50000"/>
                  </a:schemeClr>
                </a:solidFill>
              </a:rPr>
              <a:t>Heat</a:t>
            </a:r>
            <a:r>
              <a:rPr lang="fr-FR" sz="3200" b="1" i="1" dirty="0" smtClean="0">
                <a:solidFill>
                  <a:schemeClr val="accent1">
                    <a:lumMod val="50000"/>
                  </a:schemeClr>
                </a:solidFill>
              </a:rPr>
              <a:t> ray »</a:t>
            </a:r>
            <a:endParaRPr lang="fr-FR" sz="3200" b="1" i="1" dirty="0">
              <a:solidFill>
                <a:schemeClr val="accent1">
                  <a:lumMod val="50000"/>
                </a:schemeClr>
              </a:solidFill>
            </a:endParaRPr>
          </a:p>
        </p:txBody>
      </p:sp>
      <p:sp>
        <p:nvSpPr>
          <p:cNvPr id="15" name="Rectangle 14"/>
          <p:cNvSpPr/>
          <p:nvPr/>
        </p:nvSpPr>
        <p:spPr>
          <a:xfrm>
            <a:off x="0" y="-118556"/>
            <a:ext cx="5729774" cy="523220"/>
          </a:xfrm>
          <a:prstGeom prst="rect">
            <a:avLst/>
          </a:prstGeom>
        </p:spPr>
        <p:txBody>
          <a:bodyPr wrap="none">
            <a:spAutoFit/>
          </a:bodyPr>
          <a:lstStyle/>
          <a:p>
            <a:r>
              <a:rPr lang="fr-FR" sz="2800" b="1" i="1" dirty="0" smtClean="0">
                <a:solidFill>
                  <a:schemeClr val="bg1"/>
                </a:solidFill>
              </a:rPr>
              <a:t> L’invention du « rayon de la Mort » ?</a:t>
            </a:r>
            <a:endParaRPr lang="fr-FR" sz="2800" i="1" dirty="0">
              <a:solidFill>
                <a:schemeClr val="bg1"/>
              </a:solidFill>
            </a:endParaRPr>
          </a:p>
        </p:txBody>
      </p:sp>
      <p:pic>
        <p:nvPicPr>
          <p:cNvPr id="16" name="Picture 3"/>
          <p:cNvPicPr>
            <a:picLocks noChangeAspect="1" noChangeArrowheads="1"/>
          </p:cNvPicPr>
          <p:nvPr/>
        </p:nvPicPr>
        <p:blipFill>
          <a:blip r:embed="rId6" cstate="print"/>
          <a:srcRect/>
          <a:stretch>
            <a:fillRect/>
          </a:stretch>
        </p:blipFill>
        <p:spPr bwMode="auto">
          <a:xfrm rot="1177081">
            <a:off x="2816806" y="1118699"/>
            <a:ext cx="1566471" cy="18257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04664"/>
            <a:ext cx="7786742" cy="523220"/>
          </a:xfrm>
          <a:prstGeom prst="rect">
            <a:avLst/>
          </a:prstGeom>
          <a:noFill/>
        </p:spPr>
        <p:txBody>
          <a:bodyPr wrap="square" rtlCol="0">
            <a:spAutoFit/>
          </a:bodyPr>
          <a:lstStyle/>
          <a:p>
            <a:r>
              <a:rPr lang="fr-FR" sz="2800" b="1" dirty="0" smtClean="0">
                <a:solidFill>
                  <a:schemeClr val="bg1"/>
                </a:solidFill>
              </a:rPr>
              <a:t>La pitoyable histoire d’Harry </a:t>
            </a:r>
            <a:r>
              <a:rPr lang="fr-FR" sz="2800" b="1" dirty="0" err="1" smtClean="0">
                <a:solidFill>
                  <a:schemeClr val="bg1"/>
                </a:solidFill>
              </a:rPr>
              <a:t>Grindell</a:t>
            </a:r>
            <a:r>
              <a:rPr lang="fr-FR" sz="2800" b="1" dirty="0" smtClean="0">
                <a:solidFill>
                  <a:schemeClr val="bg1"/>
                </a:solidFill>
              </a:rPr>
              <a:t> Matthews…</a:t>
            </a:r>
            <a:endParaRPr lang="fr-FR" sz="2800" b="1" dirty="0">
              <a:solidFill>
                <a:schemeClr val="bg1"/>
              </a:solidFill>
            </a:endParaRPr>
          </a:p>
        </p:txBody>
      </p:sp>
      <p:pic>
        <p:nvPicPr>
          <p:cNvPr id="2050" name="Picture 2"/>
          <p:cNvPicPr>
            <a:picLocks noChangeAspect="1" noChangeArrowheads="1"/>
          </p:cNvPicPr>
          <p:nvPr/>
        </p:nvPicPr>
        <p:blipFill>
          <a:blip r:embed="rId3" cstate="print"/>
          <a:srcRect/>
          <a:stretch>
            <a:fillRect/>
          </a:stretch>
        </p:blipFill>
        <p:spPr bwMode="auto">
          <a:xfrm>
            <a:off x="4716016" y="980728"/>
            <a:ext cx="3607193" cy="2160240"/>
          </a:xfrm>
          <a:prstGeom prst="rect">
            <a:avLst/>
          </a:prstGeom>
          <a:noFill/>
          <a:ln w="9525">
            <a:noFill/>
            <a:miter lim="800000"/>
            <a:headEnd/>
            <a:tailEnd/>
          </a:ln>
        </p:spPr>
      </p:pic>
      <p:sp>
        <p:nvSpPr>
          <p:cNvPr id="9" name="TextBox 8"/>
          <p:cNvSpPr txBox="1"/>
          <p:nvPr/>
        </p:nvSpPr>
        <p:spPr>
          <a:xfrm>
            <a:off x="251520" y="1196752"/>
            <a:ext cx="3456384" cy="4647426"/>
          </a:xfrm>
          <a:prstGeom prst="rect">
            <a:avLst/>
          </a:prstGeom>
          <a:noFill/>
        </p:spPr>
        <p:txBody>
          <a:bodyPr wrap="square" rtlCol="0">
            <a:spAutoFit/>
          </a:bodyPr>
          <a:lstStyle/>
          <a:p>
            <a:r>
              <a:rPr lang="fr-FR" sz="2400" dirty="0" smtClean="0">
                <a:solidFill>
                  <a:schemeClr val="accent2">
                    <a:lumMod val="75000"/>
                  </a:schemeClr>
                </a:solidFill>
              </a:rPr>
              <a:t>1924</a:t>
            </a:r>
            <a:r>
              <a:rPr lang="fr-FR" sz="1600" dirty="0" smtClean="0"/>
              <a:t> : Un inventeur britannique annonce avoir inventé un « </a:t>
            </a:r>
            <a:r>
              <a:rPr lang="fr-FR" sz="1600" i="1" dirty="0" smtClean="0">
                <a:solidFill>
                  <a:schemeClr val="accent4">
                    <a:lumMod val="75000"/>
                  </a:schemeClr>
                </a:solidFill>
              </a:rPr>
              <a:t>rayon capable d’enflammer la poudre ou d’éteindre un appareil électrique à distance </a:t>
            </a:r>
            <a:r>
              <a:rPr lang="fr-FR" sz="1600" dirty="0" smtClean="0"/>
              <a:t>» </a:t>
            </a:r>
          </a:p>
          <a:p>
            <a:r>
              <a:rPr lang="fr-FR" sz="1600" dirty="0" smtClean="0"/>
              <a:t>qu’il baptise « </a:t>
            </a:r>
            <a:r>
              <a:rPr lang="fr-FR" sz="1600" b="1" i="1" dirty="0" err="1" smtClean="0">
                <a:solidFill>
                  <a:schemeClr val="accent4">
                    <a:lumMod val="75000"/>
                  </a:schemeClr>
                </a:solidFill>
              </a:rPr>
              <a:t>death</a:t>
            </a:r>
            <a:r>
              <a:rPr lang="fr-FR" sz="1600" b="1" i="1" dirty="0" smtClean="0">
                <a:solidFill>
                  <a:schemeClr val="accent4">
                    <a:lumMod val="75000"/>
                  </a:schemeClr>
                </a:solidFill>
              </a:rPr>
              <a:t> ray</a:t>
            </a:r>
            <a:r>
              <a:rPr lang="fr-FR" sz="1600" dirty="0" smtClean="0"/>
              <a:t> » </a:t>
            </a:r>
          </a:p>
          <a:p>
            <a:r>
              <a:rPr lang="fr-FR" sz="1600" dirty="0" smtClean="0"/>
              <a:t>en référence à un roman de science fiction d’Arthur </a:t>
            </a:r>
            <a:r>
              <a:rPr lang="fr-FR" sz="1600" dirty="0" err="1" smtClean="0"/>
              <a:t>Reeve</a:t>
            </a:r>
            <a:r>
              <a:rPr lang="fr-FR" sz="1600" dirty="0" smtClean="0"/>
              <a:t> (1915)</a:t>
            </a:r>
          </a:p>
          <a:p>
            <a:endParaRPr lang="fr-FR" sz="1600" dirty="0" smtClean="0"/>
          </a:p>
          <a:p>
            <a:pPr>
              <a:buFontTx/>
              <a:buChar char="-"/>
            </a:pPr>
            <a:r>
              <a:rPr lang="fr-FR" sz="1600" dirty="0" smtClean="0"/>
              <a:t>Une démonstration devant le </a:t>
            </a:r>
            <a:r>
              <a:rPr lang="fr-FR" sz="1600" i="1" dirty="0" err="1" smtClean="0"/>
              <a:t>War</a:t>
            </a:r>
            <a:r>
              <a:rPr lang="fr-FR" sz="1600" i="1" dirty="0" smtClean="0"/>
              <a:t> office </a:t>
            </a:r>
            <a:r>
              <a:rPr lang="fr-FR" sz="1600" dirty="0" smtClean="0"/>
              <a:t>laisse sceptiques les officiels, mais pas la presse qui baptise </a:t>
            </a:r>
            <a:r>
              <a:rPr lang="fr-FR" sz="1600" dirty="0" err="1" smtClean="0"/>
              <a:t>Grindell</a:t>
            </a:r>
            <a:r>
              <a:rPr lang="fr-FR" sz="1600" dirty="0" smtClean="0"/>
              <a:t> Matthews « Dr </a:t>
            </a:r>
            <a:r>
              <a:rPr lang="fr-FR" sz="1600" dirty="0" err="1" smtClean="0"/>
              <a:t>Death</a:t>
            </a:r>
            <a:r>
              <a:rPr lang="fr-FR" sz="1600" dirty="0" smtClean="0"/>
              <a:t> » </a:t>
            </a:r>
          </a:p>
          <a:p>
            <a:endParaRPr lang="fr-FR" sz="1600" dirty="0" smtClean="0"/>
          </a:p>
          <a:p>
            <a:pPr>
              <a:buFontTx/>
              <a:buChar char="-"/>
            </a:pPr>
            <a:r>
              <a:rPr lang="fr-FR" sz="1600" dirty="0" smtClean="0"/>
              <a:t> Il refuse à plusieurs reprises d’apporter la preuve de son fonctionnement (même contre forte rémunération)… </a:t>
            </a:r>
            <a:endParaRPr lang="fr-FR" sz="1600" dirty="0"/>
          </a:p>
        </p:txBody>
      </p:sp>
      <p:pic>
        <p:nvPicPr>
          <p:cNvPr id="2052" name="Picture 4"/>
          <p:cNvPicPr>
            <a:picLocks noChangeAspect="1" noChangeArrowheads="1"/>
          </p:cNvPicPr>
          <p:nvPr/>
        </p:nvPicPr>
        <p:blipFill>
          <a:blip r:embed="rId4" cstate="print"/>
          <a:srcRect/>
          <a:stretch>
            <a:fillRect/>
          </a:stretch>
        </p:blipFill>
        <p:spPr bwMode="auto">
          <a:xfrm>
            <a:off x="3851412" y="3140968"/>
            <a:ext cx="5292588" cy="3528392"/>
          </a:xfrm>
          <a:prstGeom prst="rect">
            <a:avLst/>
          </a:prstGeom>
          <a:noFill/>
          <a:ln w="9525">
            <a:noFill/>
            <a:miter lim="800000"/>
            <a:headEnd/>
            <a:tailEnd/>
          </a:ln>
        </p:spPr>
      </p:pic>
      <p:sp>
        <p:nvSpPr>
          <p:cNvPr id="7" name="Rectangle 6"/>
          <p:cNvSpPr/>
          <p:nvPr/>
        </p:nvSpPr>
        <p:spPr>
          <a:xfrm>
            <a:off x="0" y="-118556"/>
            <a:ext cx="5729774" cy="523220"/>
          </a:xfrm>
          <a:prstGeom prst="rect">
            <a:avLst/>
          </a:prstGeom>
        </p:spPr>
        <p:txBody>
          <a:bodyPr wrap="none">
            <a:spAutoFit/>
          </a:bodyPr>
          <a:lstStyle/>
          <a:p>
            <a:r>
              <a:rPr lang="fr-FR" sz="2800" b="1" i="1" dirty="0" smtClean="0">
                <a:solidFill>
                  <a:schemeClr val="bg1"/>
                </a:solidFill>
              </a:rPr>
              <a:t> L’invention du « rayon de la Mort » ?</a:t>
            </a:r>
            <a:endParaRPr lang="fr-FR" sz="2800" i="1"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99792" y="1052736"/>
            <a:ext cx="1944216" cy="646331"/>
          </a:xfrm>
          <a:prstGeom prst="rect">
            <a:avLst/>
          </a:prstGeom>
          <a:noFill/>
        </p:spPr>
        <p:txBody>
          <a:bodyPr wrap="square" rtlCol="0">
            <a:spAutoFit/>
          </a:bodyPr>
          <a:lstStyle/>
          <a:p>
            <a:r>
              <a:rPr lang="fr-FR" i="1" dirty="0" err="1" smtClean="0">
                <a:solidFill>
                  <a:srgbClr val="FF0000"/>
                </a:solidFill>
              </a:rPr>
              <a:t>Popular</a:t>
            </a:r>
            <a:r>
              <a:rPr lang="fr-FR" i="1" dirty="0" smtClean="0">
                <a:solidFill>
                  <a:srgbClr val="FF0000"/>
                </a:solidFill>
              </a:rPr>
              <a:t> Science, février 1940</a:t>
            </a:r>
            <a:endParaRPr lang="fr-FR" i="1" dirty="0">
              <a:solidFill>
                <a:srgbClr val="FF0000"/>
              </a:solidFill>
            </a:endParaRPr>
          </a:p>
        </p:txBody>
      </p:sp>
      <p:grpSp>
        <p:nvGrpSpPr>
          <p:cNvPr id="23" name="Group 22"/>
          <p:cNvGrpSpPr/>
          <p:nvPr/>
        </p:nvGrpSpPr>
        <p:grpSpPr>
          <a:xfrm>
            <a:off x="2267744" y="1628800"/>
            <a:ext cx="6480720" cy="4915838"/>
            <a:chOff x="1043608" y="1628800"/>
            <a:chExt cx="6480720" cy="4915838"/>
          </a:xfrm>
        </p:grpSpPr>
        <p:pic>
          <p:nvPicPr>
            <p:cNvPr id="4" name="Picture 3"/>
            <p:cNvPicPr>
              <a:picLocks noChangeAspect="1" noChangeArrowheads="1"/>
            </p:cNvPicPr>
            <p:nvPr/>
          </p:nvPicPr>
          <p:blipFill>
            <a:blip r:embed="rId3" cstate="print"/>
            <a:srcRect/>
            <a:stretch>
              <a:fillRect/>
            </a:stretch>
          </p:blipFill>
          <p:spPr bwMode="auto">
            <a:xfrm>
              <a:off x="1043608" y="1628800"/>
              <a:ext cx="6480720" cy="4905966"/>
            </a:xfrm>
            <a:prstGeom prst="rect">
              <a:avLst/>
            </a:prstGeom>
            <a:noFill/>
            <a:ln w="9525">
              <a:noFill/>
              <a:miter lim="800000"/>
              <a:headEnd/>
              <a:tailEnd/>
            </a:ln>
          </p:spPr>
        </p:pic>
        <p:sp>
          <p:nvSpPr>
            <p:cNvPr id="10" name="Freeform 9"/>
            <p:cNvSpPr/>
            <p:nvPr/>
          </p:nvSpPr>
          <p:spPr>
            <a:xfrm>
              <a:off x="2568539" y="3524036"/>
              <a:ext cx="318499" cy="0"/>
            </a:xfrm>
            <a:custGeom>
              <a:avLst/>
              <a:gdLst>
                <a:gd name="connsiteX0" fmla="*/ 0 w 318499"/>
                <a:gd name="connsiteY0" fmla="*/ 0 h 0"/>
                <a:gd name="connsiteX1" fmla="*/ 318499 w 318499"/>
                <a:gd name="connsiteY1" fmla="*/ 0 h 0"/>
              </a:gdLst>
              <a:ahLst/>
              <a:cxnLst>
                <a:cxn ang="0">
                  <a:pos x="connsiteX0" y="connsiteY0"/>
                </a:cxn>
                <a:cxn ang="0">
                  <a:pos x="connsiteX1" y="connsiteY1"/>
                </a:cxn>
              </a:cxnLst>
              <a:rect l="l" t="t" r="r" b="b"/>
              <a:pathLst>
                <a:path w="318499">
                  <a:moveTo>
                    <a:pt x="0" y="0"/>
                  </a:moveTo>
                  <a:lnTo>
                    <a:pt x="318499" y="0"/>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1" name="Freeform 10"/>
            <p:cNvSpPr/>
            <p:nvPr/>
          </p:nvSpPr>
          <p:spPr>
            <a:xfrm>
              <a:off x="1232899" y="3647326"/>
              <a:ext cx="1592494" cy="41353"/>
            </a:xfrm>
            <a:custGeom>
              <a:avLst/>
              <a:gdLst>
                <a:gd name="connsiteX0" fmla="*/ 0 w 1592494"/>
                <a:gd name="connsiteY0" fmla="*/ 30822 h 41353"/>
                <a:gd name="connsiteX1" fmla="*/ 92467 w 1592494"/>
                <a:gd name="connsiteY1" fmla="*/ 0 h 41353"/>
                <a:gd name="connsiteX2" fmla="*/ 616449 w 1592494"/>
                <a:gd name="connsiteY2" fmla="*/ 10274 h 41353"/>
                <a:gd name="connsiteX3" fmla="*/ 1017141 w 1592494"/>
                <a:gd name="connsiteY3" fmla="*/ 20548 h 41353"/>
                <a:gd name="connsiteX4" fmla="*/ 1150705 w 1592494"/>
                <a:gd name="connsiteY4" fmla="*/ 30822 h 41353"/>
                <a:gd name="connsiteX5" fmla="*/ 1592494 w 1592494"/>
                <a:gd name="connsiteY5" fmla="*/ 41096 h 4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494" h="41353">
                  <a:moveTo>
                    <a:pt x="0" y="30822"/>
                  </a:moveTo>
                  <a:cubicBezTo>
                    <a:pt x="37216" y="6012"/>
                    <a:pt x="37098" y="0"/>
                    <a:pt x="92467" y="0"/>
                  </a:cubicBezTo>
                  <a:cubicBezTo>
                    <a:pt x="267161" y="0"/>
                    <a:pt x="441798" y="6393"/>
                    <a:pt x="616449" y="10274"/>
                  </a:cubicBezTo>
                  <a:lnTo>
                    <a:pt x="1017141" y="20548"/>
                  </a:lnTo>
                  <a:cubicBezTo>
                    <a:pt x="1061662" y="23973"/>
                    <a:pt x="1106084" y="29138"/>
                    <a:pt x="1150705" y="30822"/>
                  </a:cubicBezTo>
                  <a:cubicBezTo>
                    <a:pt x="1429775" y="41353"/>
                    <a:pt x="1435299" y="41096"/>
                    <a:pt x="1592494" y="41096"/>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Freeform 11"/>
            <p:cNvSpPr/>
            <p:nvPr/>
          </p:nvSpPr>
          <p:spPr>
            <a:xfrm>
              <a:off x="1263721" y="3821987"/>
              <a:ext cx="1781440" cy="20858"/>
            </a:xfrm>
            <a:custGeom>
              <a:avLst/>
              <a:gdLst>
                <a:gd name="connsiteX0" fmla="*/ 0 w 1781440"/>
                <a:gd name="connsiteY0" fmla="*/ 10274 h 20858"/>
                <a:gd name="connsiteX1" fmla="*/ 976045 w 1781440"/>
                <a:gd name="connsiteY1" fmla="*/ 0 h 20858"/>
                <a:gd name="connsiteX2" fmla="*/ 1469205 w 1781440"/>
                <a:gd name="connsiteY2" fmla="*/ 10274 h 20858"/>
                <a:gd name="connsiteX3" fmla="*/ 1592495 w 1781440"/>
                <a:gd name="connsiteY3" fmla="*/ 20548 h 20858"/>
              </a:gdLst>
              <a:ahLst/>
              <a:cxnLst>
                <a:cxn ang="0">
                  <a:pos x="connsiteX0" y="connsiteY0"/>
                </a:cxn>
                <a:cxn ang="0">
                  <a:pos x="connsiteX1" y="connsiteY1"/>
                </a:cxn>
                <a:cxn ang="0">
                  <a:pos x="connsiteX2" y="connsiteY2"/>
                </a:cxn>
                <a:cxn ang="0">
                  <a:pos x="connsiteX3" y="connsiteY3"/>
                </a:cxn>
              </a:cxnLst>
              <a:rect l="l" t="t" r="r" b="b"/>
              <a:pathLst>
                <a:path w="1781440" h="20858">
                  <a:moveTo>
                    <a:pt x="0" y="10274"/>
                  </a:moveTo>
                  <a:lnTo>
                    <a:pt x="976045" y="0"/>
                  </a:lnTo>
                  <a:cubicBezTo>
                    <a:pt x="1140467" y="0"/>
                    <a:pt x="1304877" y="4704"/>
                    <a:pt x="1469205" y="10274"/>
                  </a:cubicBezTo>
                  <a:cubicBezTo>
                    <a:pt x="1781440" y="20858"/>
                    <a:pt x="1526666" y="20548"/>
                    <a:pt x="1592495" y="20548"/>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Freeform 12"/>
            <p:cNvSpPr/>
            <p:nvPr/>
          </p:nvSpPr>
          <p:spPr>
            <a:xfrm>
              <a:off x="1284270" y="3933056"/>
              <a:ext cx="1541123" cy="36166"/>
            </a:xfrm>
            <a:custGeom>
              <a:avLst/>
              <a:gdLst>
                <a:gd name="connsiteX0" fmla="*/ 0 w 1541123"/>
                <a:gd name="connsiteY0" fmla="*/ 20549 h 36166"/>
                <a:gd name="connsiteX1" fmla="*/ 164386 w 1541123"/>
                <a:gd name="connsiteY1" fmla="*/ 10274 h 36166"/>
                <a:gd name="connsiteX2" fmla="*/ 195209 w 1541123"/>
                <a:gd name="connsiteY2" fmla="*/ 0 h 36166"/>
                <a:gd name="connsiteX3" fmla="*/ 739739 w 1541123"/>
                <a:gd name="connsiteY3" fmla="*/ 10274 h 36166"/>
                <a:gd name="connsiteX4" fmla="*/ 1541123 w 1541123"/>
                <a:gd name="connsiteY4" fmla="*/ 20549 h 36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123" h="36166">
                  <a:moveTo>
                    <a:pt x="0" y="20549"/>
                  </a:moveTo>
                  <a:cubicBezTo>
                    <a:pt x="54795" y="17124"/>
                    <a:pt x="109785" y="16022"/>
                    <a:pt x="164386" y="10274"/>
                  </a:cubicBezTo>
                  <a:cubicBezTo>
                    <a:pt x="175157" y="9140"/>
                    <a:pt x="184379" y="0"/>
                    <a:pt x="195209" y="0"/>
                  </a:cubicBezTo>
                  <a:cubicBezTo>
                    <a:pt x="376751" y="0"/>
                    <a:pt x="558229" y="6849"/>
                    <a:pt x="739739" y="10274"/>
                  </a:cubicBezTo>
                  <a:cubicBezTo>
                    <a:pt x="1102202" y="36166"/>
                    <a:pt x="835509" y="20549"/>
                    <a:pt x="1541123" y="20549"/>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Freeform 13"/>
            <p:cNvSpPr/>
            <p:nvPr/>
          </p:nvSpPr>
          <p:spPr>
            <a:xfrm>
              <a:off x="1294544" y="4109663"/>
              <a:ext cx="1541123" cy="30822"/>
            </a:xfrm>
            <a:custGeom>
              <a:avLst/>
              <a:gdLst>
                <a:gd name="connsiteX0" fmla="*/ 0 w 1541123"/>
                <a:gd name="connsiteY0" fmla="*/ 30822 h 30822"/>
                <a:gd name="connsiteX1" fmla="*/ 729465 w 1541123"/>
                <a:gd name="connsiteY1" fmla="*/ 20548 h 30822"/>
                <a:gd name="connsiteX2" fmla="*/ 883577 w 1541123"/>
                <a:gd name="connsiteY2" fmla="*/ 0 h 30822"/>
                <a:gd name="connsiteX3" fmla="*/ 1541123 w 1541123"/>
                <a:gd name="connsiteY3" fmla="*/ 10274 h 30822"/>
              </a:gdLst>
              <a:ahLst/>
              <a:cxnLst>
                <a:cxn ang="0">
                  <a:pos x="connsiteX0" y="connsiteY0"/>
                </a:cxn>
                <a:cxn ang="0">
                  <a:pos x="connsiteX1" y="connsiteY1"/>
                </a:cxn>
                <a:cxn ang="0">
                  <a:pos x="connsiteX2" y="connsiteY2"/>
                </a:cxn>
                <a:cxn ang="0">
                  <a:pos x="connsiteX3" y="connsiteY3"/>
                </a:cxn>
              </a:cxnLst>
              <a:rect l="l" t="t" r="r" b="b"/>
              <a:pathLst>
                <a:path w="1541123" h="30822">
                  <a:moveTo>
                    <a:pt x="0" y="30822"/>
                  </a:moveTo>
                  <a:lnTo>
                    <a:pt x="729465" y="20548"/>
                  </a:lnTo>
                  <a:cubicBezTo>
                    <a:pt x="837863" y="17936"/>
                    <a:pt x="820377" y="21067"/>
                    <a:pt x="883577" y="0"/>
                  </a:cubicBezTo>
                  <a:lnTo>
                    <a:pt x="1541123" y="10274"/>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5" name="Freeform 14"/>
            <p:cNvSpPr/>
            <p:nvPr/>
          </p:nvSpPr>
          <p:spPr>
            <a:xfrm>
              <a:off x="1284270" y="4232953"/>
              <a:ext cx="636997" cy="82206"/>
            </a:xfrm>
            <a:custGeom>
              <a:avLst/>
              <a:gdLst>
                <a:gd name="connsiteX0" fmla="*/ 0 w 636997"/>
                <a:gd name="connsiteY0" fmla="*/ 30822 h 82206"/>
                <a:gd name="connsiteX1" fmla="*/ 431514 w 636997"/>
                <a:gd name="connsiteY1" fmla="*/ 30822 h 82206"/>
                <a:gd name="connsiteX2" fmla="*/ 493159 w 636997"/>
                <a:gd name="connsiteY2" fmla="*/ 10274 h 82206"/>
                <a:gd name="connsiteX3" fmla="*/ 544530 w 636997"/>
                <a:gd name="connsiteY3" fmla="*/ 0 h 82206"/>
                <a:gd name="connsiteX4" fmla="*/ 585627 w 636997"/>
                <a:gd name="connsiteY4" fmla="*/ 10274 h 82206"/>
                <a:gd name="connsiteX5" fmla="*/ 616449 w 636997"/>
                <a:gd name="connsiteY5" fmla="*/ 20548 h 82206"/>
                <a:gd name="connsiteX6" fmla="*/ 636997 w 636997"/>
                <a:gd name="connsiteY6" fmla="*/ 20548 h 8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997" h="82206">
                  <a:moveTo>
                    <a:pt x="0" y="30822"/>
                  </a:moveTo>
                  <a:cubicBezTo>
                    <a:pt x="154152" y="82206"/>
                    <a:pt x="62202" y="55442"/>
                    <a:pt x="431514" y="30822"/>
                  </a:cubicBezTo>
                  <a:cubicBezTo>
                    <a:pt x="453126" y="29381"/>
                    <a:pt x="471920" y="14522"/>
                    <a:pt x="493159" y="10274"/>
                  </a:cubicBezTo>
                  <a:lnTo>
                    <a:pt x="544530" y="0"/>
                  </a:lnTo>
                  <a:cubicBezTo>
                    <a:pt x="558229" y="3425"/>
                    <a:pt x="572050" y="6395"/>
                    <a:pt x="585627" y="10274"/>
                  </a:cubicBezTo>
                  <a:cubicBezTo>
                    <a:pt x="596040" y="13249"/>
                    <a:pt x="605830" y="18424"/>
                    <a:pt x="616449" y="20548"/>
                  </a:cubicBezTo>
                  <a:cubicBezTo>
                    <a:pt x="623165" y="21891"/>
                    <a:pt x="630148" y="20548"/>
                    <a:pt x="636997" y="20548"/>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6" name="Freeform 15"/>
            <p:cNvSpPr/>
            <p:nvPr/>
          </p:nvSpPr>
          <p:spPr>
            <a:xfrm>
              <a:off x="1438382" y="2332234"/>
              <a:ext cx="1417834" cy="0"/>
            </a:xfrm>
            <a:custGeom>
              <a:avLst/>
              <a:gdLst>
                <a:gd name="connsiteX0" fmla="*/ 0 w 1417834"/>
                <a:gd name="connsiteY0" fmla="*/ 0 h 0"/>
                <a:gd name="connsiteX1" fmla="*/ 1417834 w 1417834"/>
                <a:gd name="connsiteY1" fmla="*/ 0 h 0"/>
              </a:gdLst>
              <a:ahLst/>
              <a:cxnLst>
                <a:cxn ang="0">
                  <a:pos x="connsiteX0" y="connsiteY0"/>
                </a:cxn>
                <a:cxn ang="0">
                  <a:pos x="connsiteX1" y="connsiteY1"/>
                </a:cxn>
              </a:cxnLst>
              <a:rect l="l" t="t" r="r" b="b"/>
              <a:pathLst>
                <a:path w="1417834">
                  <a:moveTo>
                    <a:pt x="0" y="0"/>
                  </a:moveTo>
                  <a:lnTo>
                    <a:pt x="1417834" y="0"/>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8" name="Freeform 17"/>
            <p:cNvSpPr/>
            <p:nvPr/>
          </p:nvSpPr>
          <p:spPr>
            <a:xfrm>
              <a:off x="1263721" y="2465798"/>
              <a:ext cx="1592495" cy="30822"/>
            </a:xfrm>
            <a:custGeom>
              <a:avLst/>
              <a:gdLst>
                <a:gd name="connsiteX0" fmla="*/ 0 w 1592495"/>
                <a:gd name="connsiteY0" fmla="*/ 30822 h 30822"/>
                <a:gd name="connsiteX1" fmla="*/ 267128 w 1592495"/>
                <a:gd name="connsiteY1" fmla="*/ 20548 h 30822"/>
                <a:gd name="connsiteX2" fmla="*/ 297951 w 1592495"/>
                <a:gd name="connsiteY2" fmla="*/ 10274 h 30822"/>
                <a:gd name="connsiteX3" fmla="*/ 739740 w 1592495"/>
                <a:gd name="connsiteY3" fmla="*/ 0 h 30822"/>
                <a:gd name="connsiteX4" fmla="*/ 1592495 w 1592495"/>
                <a:gd name="connsiteY4" fmla="*/ 20548 h 308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2495" h="30822">
                  <a:moveTo>
                    <a:pt x="0" y="30822"/>
                  </a:moveTo>
                  <a:cubicBezTo>
                    <a:pt x="89043" y="27397"/>
                    <a:pt x="178231" y="26679"/>
                    <a:pt x="267128" y="20548"/>
                  </a:cubicBezTo>
                  <a:cubicBezTo>
                    <a:pt x="277932" y="19803"/>
                    <a:pt x="287131" y="10744"/>
                    <a:pt x="297951" y="10274"/>
                  </a:cubicBezTo>
                  <a:cubicBezTo>
                    <a:pt x="445115" y="3876"/>
                    <a:pt x="592477" y="3425"/>
                    <a:pt x="739740" y="0"/>
                  </a:cubicBezTo>
                  <a:cubicBezTo>
                    <a:pt x="1023891" y="9166"/>
                    <a:pt x="1308162" y="20548"/>
                    <a:pt x="1592495" y="20548"/>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9" name="Freeform 18"/>
            <p:cNvSpPr/>
            <p:nvPr/>
          </p:nvSpPr>
          <p:spPr>
            <a:xfrm>
              <a:off x="1284270" y="2619910"/>
              <a:ext cx="328773" cy="0"/>
            </a:xfrm>
            <a:custGeom>
              <a:avLst/>
              <a:gdLst>
                <a:gd name="connsiteX0" fmla="*/ 0 w 328773"/>
                <a:gd name="connsiteY0" fmla="*/ 0 h 0"/>
                <a:gd name="connsiteX1" fmla="*/ 328773 w 328773"/>
                <a:gd name="connsiteY1" fmla="*/ 0 h 0"/>
              </a:gdLst>
              <a:ahLst/>
              <a:cxnLst>
                <a:cxn ang="0">
                  <a:pos x="connsiteX0" y="connsiteY0"/>
                </a:cxn>
                <a:cxn ang="0">
                  <a:pos x="connsiteX1" y="connsiteY1"/>
                </a:cxn>
              </a:cxnLst>
              <a:rect l="l" t="t" r="r" b="b"/>
              <a:pathLst>
                <a:path w="328773">
                  <a:moveTo>
                    <a:pt x="0" y="0"/>
                  </a:moveTo>
                  <a:lnTo>
                    <a:pt x="328773" y="0"/>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0" name="Freeform 19"/>
            <p:cNvSpPr/>
            <p:nvPr/>
          </p:nvSpPr>
          <p:spPr>
            <a:xfrm>
              <a:off x="5157627" y="6359703"/>
              <a:ext cx="647272" cy="0"/>
            </a:xfrm>
            <a:custGeom>
              <a:avLst/>
              <a:gdLst>
                <a:gd name="connsiteX0" fmla="*/ 0 w 647272"/>
                <a:gd name="connsiteY0" fmla="*/ 0 h 0"/>
                <a:gd name="connsiteX1" fmla="*/ 647272 w 647272"/>
                <a:gd name="connsiteY1" fmla="*/ 0 h 0"/>
              </a:gdLst>
              <a:ahLst/>
              <a:cxnLst>
                <a:cxn ang="0">
                  <a:pos x="connsiteX0" y="connsiteY0"/>
                </a:cxn>
                <a:cxn ang="0">
                  <a:pos x="connsiteX1" y="connsiteY1"/>
                </a:cxn>
              </a:cxnLst>
              <a:rect l="l" t="t" r="r" b="b"/>
              <a:pathLst>
                <a:path w="647272">
                  <a:moveTo>
                    <a:pt x="0" y="0"/>
                  </a:moveTo>
                  <a:lnTo>
                    <a:pt x="647272" y="0"/>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Freeform 20"/>
            <p:cNvSpPr/>
            <p:nvPr/>
          </p:nvSpPr>
          <p:spPr>
            <a:xfrm>
              <a:off x="4438436" y="6524090"/>
              <a:ext cx="2578813" cy="20548"/>
            </a:xfrm>
            <a:custGeom>
              <a:avLst/>
              <a:gdLst>
                <a:gd name="connsiteX0" fmla="*/ 0 w 2578813"/>
                <a:gd name="connsiteY0" fmla="*/ 20548 h 20548"/>
                <a:gd name="connsiteX1" fmla="*/ 164386 w 2578813"/>
                <a:gd name="connsiteY1" fmla="*/ 10274 h 20548"/>
                <a:gd name="connsiteX2" fmla="*/ 205483 w 2578813"/>
                <a:gd name="connsiteY2" fmla="*/ 0 h 20548"/>
                <a:gd name="connsiteX3" fmla="*/ 2578813 w 2578813"/>
                <a:gd name="connsiteY3" fmla="*/ 0 h 20548"/>
              </a:gdLst>
              <a:ahLst/>
              <a:cxnLst>
                <a:cxn ang="0">
                  <a:pos x="connsiteX0" y="connsiteY0"/>
                </a:cxn>
                <a:cxn ang="0">
                  <a:pos x="connsiteX1" y="connsiteY1"/>
                </a:cxn>
                <a:cxn ang="0">
                  <a:pos x="connsiteX2" y="connsiteY2"/>
                </a:cxn>
                <a:cxn ang="0">
                  <a:pos x="connsiteX3" y="connsiteY3"/>
                </a:cxn>
              </a:cxnLst>
              <a:rect l="l" t="t" r="r" b="b"/>
              <a:pathLst>
                <a:path w="2578813" h="20548">
                  <a:moveTo>
                    <a:pt x="0" y="20548"/>
                  </a:moveTo>
                  <a:cubicBezTo>
                    <a:pt x="54795" y="17123"/>
                    <a:pt x="109756" y="15737"/>
                    <a:pt x="164386" y="10274"/>
                  </a:cubicBezTo>
                  <a:cubicBezTo>
                    <a:pt x="178437" y="8869"/>
                    <a:pt x="191363" y="60"/>
                    <a:pt x="205483" y="0"/>
                  </a:cubicBezTo>
                  <a:lnTo>
                    <a:pt x="2578813" y="0"/>
                  </a:ln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grpSp>
      <p:sp>
        <p:nvSpPr>
          <p:cNvPr id="17" name="TextBox 16"/>
          <p:cNvSpPr txBox="1"/>
          <p:nvPr/>
        </p:nvSpPr>
        <p:spPr>
          <a:xfrm>
            <a:off x="1115616" y="332656"/>
            <a:ext cx="7344816" cy="646331"/>
          </a:xfrm>
          <a:prstGeom prst="rect">
            <a:avLst/>
          </a:prstGeom>
          <a:noFill/>
        </p:spPr>
        <p:txBody>
          <a:bodyPr wrap="square" rtlCol="0">
            <a:spAutoFit/>
          </a:bodyPr>
          <a:lstStyle/>
          <a:p>
            <a:r>
              <a:rPr lang="fr-FR" sz="3600" b="1" dirty="0" smtClean="0">
                <a:solidFill>
                  <a:schemeClr val="bg1"/>
                </a:solidFill>
              </a:rPr>
              <a:t>Et </a:t>
            </a:r>
            <a:r>
              <a:rPr lang="fr-FR" sz="3600" b="1" dirty="0" err="1" smtClean="0">
                <a:solidFill>
                  <a:schemeClr val="bg1"/>
                </a:solidFill>
              </a:rPr>
              <a:t>Grindell</a:t>
            </a:r>
            <a:r>
              <a:rPr lang="fr-FR" sz="3600" b="1" dirty="0" smtClean="0">
                <a:solidFill>
                  <a:schemeClr val="bg1"/>
                </a:solidFill>
              </a:rPr>
              <a:t> Matthews n’est pas seul…</a:t>
            </a:r>
            <a:endParaRPr lang="fr-FR" sz="3600" b="1" dirty="0">
              <a:solidFill>
                <a:schemeClr val="bg1"/>
              </a:solidFill>
            </a:endParaRPr>
          </a:p>
        </p:txBody>
      </p:sp>
      <p:sp>
        <p:nvSpPr>
          <p:cNvPr id="22" name="Rectangle 21"/>
          <p:cNvSpPr/>
          <p:nvPr/>
        </p:nvSpPr>
        <p:spPr>
          <a:xfrm>
            <a:off x="0" y="-118556"/>
            <a:ext cx="5729774" cy="523220"/>
          </a:xfrm>
          <a:prstGeom prst="rect">
            <a:avLst/>
          </a:prstGeom>
        </p:spPr>
        <p:txBody>
          <a:bodyPr wrap="none">
            <a:spAutoFit/>
          </a:bodyPr>
          <a:lstStyle/>
          <a:p>
            <a:r>
              <a:rPr lang="fr-FR" sz="2800" b="1" i="1" dirty="0" smtClean="0">
                <a:solidFill>
                  <a:schemeClr val="bg1"/>
                </a:solidFill>
              </a:rPr>
              <a:t> L’invention du « rayon de la Mort » ?</a:t>
            </a:r>
            <a:endParaRPr lang="fr-FR" sz="2800" i="1" dirty="0">
              <a:solidFill>
                <a:schemeClr val="bg1"/>
              </a:solidFill>
            </a:endParaRPr>
          </a:p>
        </p:txBody>
      </p:sp>
      <p:sp>
        <p:nvSpPr>
          <p:cNvPr id="24" name="TextBox 23"/>
          <p:cNvSpPr txBox="1"/>
          <p:nvPr/>
        </p:nvSpPr>
        <p:spPr>
          <a:xfrm>
            <a:off x="251520" y="2348880"/>
            <a:ext cx="2088232" cy="4062651"/>
          </a:xfrm>
          <a:prstGeom prst="rect">
            <a:avLst/>
          </a:prstGeom>
          <a:noFill/>
        </p:spPr>
        <p:txBody>
          <a:bodyPr wrap="square" rtlCol="0">
            <a:spAutoFit/>
          </a:bodyPr>
          <a:lstStyle/>
          <a:p>
            <a:r>
              <a:rPr lang="fr-FR" dirty="0" smtClean="0"/>
              <a:t>«  </a:t>
            </a:r>
            <a:r>
              <a:rPr lang="fr-FR" sz="1600" dirty="0" smtClean="0">
                <a:latin typeface="Garamond" pitchFamily="18" charset="0"/>
              </a:rPr>
              <a:t>Des pigeons en vol tués instantanément par un rayon de la mort tiré d’une machine distante de 4 miles – tel est l’exploit qu’aurait accompli un appareil mortel développé par le Dr Antonio </a:t>
            </a:r>
            <a:r>
              <a:rPr lang="fr-FR" sz="1600" dirty="0" err="1" smtClean="0">
                <a:latin typeface="Garamond" pitchFamily="18" charset="0"/>
              </a:rPr>
              <a:t>Longoria</a:t>
            </a:r>
            <a:r>
              <a:rPr lang="fr-FR" sz="1600" dirty="0" smtClean="0">
                <a:latin typeface="Garamond" pitchFamily="18" charset="0"/>
              </a:rPr>
              <a:t>, de Cleveland </a:t>
            </a:r>
            <a:r>
              <a:rPr lang="fr-FR" sz="1600" b="1" dirty="0" smtClean="0">
                <a:latin typeface="Garamond" pitchFamily="18" charset="0"/>
              </a:rPr>
              <a:t>, </a:t>
            </a:r>
            <a:r>
              <a:rPr lang="fr-FR" sz="1600" b="1" i="1" dirty="0" smtClean="0">
                <a:latin typeface="Garamond" pitchFamily="18" charset="0"/>
              </a:rPr>
              <a:t>qui a récemment annoncé qu’il avait délibérément détruit la machine mortelle pour le bien de l’humanité</a:t>
            </a:r>
            <a:r>
              <a:rPr lang="fr-FR" sz="1600" i="1" dirty="0" smtClean="0">
                <a:latin typeface="Garamond" pitchFamily="18" charset="0"/>
              </a:rPr>
              <a:t>.</a:t>
            </a:r>
            <a:r>
              <a:rPr lang="fr-FR" sz="1600" b="1" i="1" dirty="0" smtClean="0">
                <a:latin typeface="Garamond" pitchFamily="18" charset="0"/>
              </a:rPr>
              <a:t> »</a:t>
            </a:r>
            <a:endParaRPr lang="fr-FR" b="1" i="1" dirty="0">
              <a:solidFill>
                <a:srgbClr val="FF0000"/>
              </a:solidFill>
              <a:latin typeface="Garamond"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1143000"/>
          </a:xfrm>
        </p:spPr>
        <p:txBody>
          <a:bodyPr>
            <a:noAutofit/>
          </a:bodyPr>
          <a:lstStyle/>
          <a:p>
            <a:r>
              <a:rPr lang="fr-FR" sz="2800" b="1" dirty="0" smtClean="0">
                <a:solidFill>
                  <a:schemeClr val="bg1"/>
                </a:solidFill>
              </a:rPr>
              <a:t>1951</a:t>
            </a:r>
            <a:r>
              <a:rPr lang="fr-FR" sz="2800" dirty="0" smtClean="0">
                <a:solidFill>
                  <a:schemeClr val="bg1"/>
                </a:solidFill>
              </a:rPr>
              <a:t> : </a:t>
            </a:r>
            <a:r>
              <a:rPr lang="fr-FR" sz="2800" i="1" dirty="0" smtClean="0">
                <a:solidFill>
                  <a:schemeClr val="bg1"/>
                </a:solidFill>
              </a:rPr>
              <a:t>The </a:t>
            </a:r>
            <a:r>
              <a:rPr lang="fr-FR" sz="2800" i="1" dirty="0" err="1" smtClean="0">
                <a:solidFill>
                  <a:schemeClr val="bg1"/>
                </a:solidFill>
              </a:rPr>
              <a:t>day</a:t>
            </a:r>
            <a:r>
              <a:rPr lang="fr-FR" sz="2800" i="1" dirty="0" smtClean="0">
                <a:solidFill>
                  <a:schemeClr val="bg1"/>
                </a:solidFill>
              </a:rPr>
              <a:t> the </a:t>
            </a:r>
            <a:r>
              <a:rPr lang="fr-FR" sz="2800" i="1" dirty="0" err="1" smtClean="0">
                <a:solidFill>
                  <a:schemeClr val="bg1"/>
                </a:solidFill>
              </a:rPr>
              <a:t>earth</a:t>
            </a:r>
            <a:r>
              <a:rPr lang="fr-FR" sz="2800" i="1" dirty="0" smtClean="0">
                <a:solidFill>
                  <a:schemeClr val="bg1"/>
                </a:solidFill>
              </a:rPr>
              <a:t> </a:t>
            </a:r>
            <a:r>
              <a:rPr lang="fr-FR" sz="2800" i="1" dirty="0" err="1" smtClean="0">
                <a:solidFill>
                  <a:schemeClr val="bg1"/>
                </a:solidFill>
              </a:rPr>
              <a:t>stood</a:t>
            </a:r>
            <a:r>
              <a:rPr lang="fr-FR" sz="2800" i="1" dirty="0" smtClean="0">
                <a:solidFill>
                  <a:schemeClr val="bg1"/>
                </a:solidFill>
              </a:rPr>
              <a:t> </a:t>
            </a:r>
            <a:r>
              <a:rPr lang="fr-FR" sz="2800" i="1" dirty="0" err="1" smtClean="0">
                <a:solidFill>
                  <a:schemeClr val="bg1"/>
                </a:solidFill>
              </a:rPr>
              <a:t>still</a:t>
            </a:r>
            <a:r>
              <a:rPr lang="fr-FR" sz="2800" i="1" dirty="0" smtClean="0">
                <a:solidFill>
                  <a:schemeClr val="bg1"/>
                </a:solidFill>
              </a:rPr>
              <a:t> </a:t>
            </a:r>
            <a:r>
              <a:rPr lang="fr-FR" sz="2800" dirty="0" smtClean="0">
                <a:solidFill>
                  <a:schemeClr val="bg1"/>
                </a:solidFill>
              </a:rPr>
              <a:t>(Le jour où la Terre s’arrêta) de R. Wise</a:t>
            </a:r>
            <a:endParaRPr lang="fr-FR" sz="2800" dirty="0">
              <a:solidFill>
                <a:schemeClr val="bg1"/>
              </a:solidFill>
            </a:endParaRPr>
          </a:p>
        </p:txBody>
      </p:sp>
      <p:pic>
        <p:nvPicPr>
          <p:cNvPr id="3" name="the day the earth stood still.avi">
            <a:hlinkClick r:id="" action="ppaction://media"/>
          </p:cNvPr>
          <p:cNvPicPr>
            <a:picLocks noRot="1" noChangeAspect="1"/>
          </p:cNvPicPr>
          <p:nvPr>
            <a:videoFile r:link="rId1"/>
          </p:nvPr>
        </p:nvPicPr>
        <p:blipFill>
          <a:blip r:embed="rId4" cstate="print"/>
          <a:stretch>
            <a:fillRect/>
          </a:stretch>
        </p:blipFill>
        <p:spPr>
          <a:xfrm>
            <a:off x="827584" y="953751"/>
            <a:ext cx="7380312" cy="590424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71472" y="1933932"/>
            <a:ext cx="4572032" cy="1495068"/>
          </a:xfrm>
          <a:prstGeom prst="rect">
            <a:avLst/>
          </a:prstGeom>
          <a:noFill/>
          <a:ln w="9525">
            <a:noFill/>
            <a:miter lim="800000"/>
            <a:headEnd/>
            <a:tailEnd/>
          </a:ln>
        </p:spPr>
      </p:pic>
      <p:sp>
        <p:nvSpPr>
          <p:cNvPr id="5" name="TextBox 4"/>
          <p:cNvSpPr txBox="1"/>
          <p:nvPr/>
        </p:nvSpPr>
        <p:spPr>
          <a:xfrm>
            <a:off x="5508104" y="1628800"/>
            <a:ext cx="2952328" cy="1200329"/>
          </a:xfrm>
          <a:prstGeom prst="rect">
            <a:avLst/>
          </a:prstGeom>
          <a:noFill/>
        </p:spPr>
        <p:txBody>
          <a:bodyPr wrap="square" rtlCol="0">
            <a:spAutoFit/>
          </a:bodyPr>
          <a:lstStyle/>
          <a:p>
            <a:r>
              <a:rPr lang="fr-FR" dirty="0" smtClean="0"/>
              <a:t>1</a:t>
            </a:r>
            <a:r>
              <a:rPr lang="fr-FR" baseline="30000" dirty="0" smtClean="0"/>
              <a:t>er</a:t>
            </a:r>
            <a:r>
              <a:rPr lang="fr-FR" dirty="0" smtClean="0"/>
              <a:t> article consacré au laser dans l’équivalent américain de Science et Vie</a:t>
            </a:r>
          </a:p>
          <a:p>
            <a:r>
              <a:rPr lang="fr-FR" b="1" dirty="0" smtClean="0"/>
              <a:t>Octobre 1960</a:t>
            </a:r>
            <a:endParaRPr lang="fr-FR" b="1" dirty="0"/>
          </a:p>
        </p:txBody>
      </p:sp>
      <p:pic>
        <p:nvPicPr>
          <p:cNvPr id="1027" name="Picture 3"/>
          <p:cNvPicPr>
            <a:picLocks noChangeAspect="1" noChangeArrowheads="1"/>
          </p:cNvPicPr>
          <p:nvPr/>
        </p:nvPicPr>
        <p:blipFill>
          <a:blip r:embed="rId4" cstate="screen"/>
          <a:srcRect/>
          <a:stretch>
            <a:fillRect/>
          </a:stretch>
        </p:blipFill>
        <p:spPr bwMode="auto">
          <a:xfrm>
            <a:off x="683568" y="1412776"/>
            <a:ext cx="2376264" cy="837093"/>
          </a:xfrm>
          <a:prstGeom prst="rect">
            <a:avLst/>
          </a:prstGeom>
          <a:noFill/>
          <a:ln w="9525">
            <a:noFill/>
            <a:miter lim="800000"/>
            <a:headEnd/>
            <a:tailEnd/>
          </a:ln>
        </p:spPr>
      </p:pic>
      <p:sp>
        <p:nvSpPr>
          <p:cNvPr id="7" name="TextBox 6"/>
          <p:cNvSpPr txBox="1"/>
          <p:nvPr/>
        </p:nvSpPr>
        <p:spPr>
          <a:xfrm>
            <a:off x="5292080" y="3140968"/>
            <a:ext cx="3672408" cy="923330"/>
          </a:xfrm>
          <a:prstGeom prst="rect">
            <a:avLst/>
          </a:prstGeom>
          <a:noFill/>
        </p:spPr>
        <p:txBody>
          <a:bodyPr wrap="square" rtlCol="0">
            <a:spAutoFit/>
          </a:bodyPr>
          <a:lstStyle/>
          <a:p>
            <a:r>
              <a:rPr lang="fr-FR" dirty="0" smtClean="0">
                <a:solidFill>
                  <a:srgbClr val="C00000"/>
                </a:solidFill>
              </a:rPr>
              <a:t>L’article reprend quelques idées de </a:t>
            </a:r>
            <a:r>
              <a:rPr lang="fr-FR" dirty="0" err="1" smtClean="0">
                <a:solidFill>
                  <a:srgbClr val="C00000"/>
                </a:solidFill>
              </a:rPr>
              <a:t>Maiman</a:t>
            </a:r>
            <a:r>
              <a:rPr lang="fr-FR" dirty="0" smtClean="0">
                <a:solidFill>
                  <a:srgbClr val="C00000"/>
                </a:solidFill>
              </a:rPr>
              <a:t> mais en les rendant nettement plus spectaculaires !</a:t>
            </a:r>
          </a:p>
        </p:txBody>
      </p:sp>
      <p:grpSp>
        <p:nvGrpSpPr>
          <p:cNvPr id="8" name="Group 10"/>
          <p:cNvGrpSpPr/>
          <p:nvPr/>
        </p:nvGrpSpPr>
        <p:grpSpPr>
          <a:xfrm>
            <a:off x="755576" y="3717032"/>
            <a:ext cx="3960440" cy="3024336"/>
            <a:chOff x="251520" y="1988840"/>
            <a:chExt cx="3960440" cy="3024336"/>
          </a:xfrm>
        </p:grpSpPr>
        <p:pic>
          <p:nvPicPr>
            <p:cNvPr id="9" name="Picture 2"/>
            <p:cNvPicPr>
              <a:picLocks noChangeAspect="1" noChangeArrowheads="1"/>
            </p:cNvPicPr>
            <p:nvPr/>
          </p:nvPicPr>
          <p:blipFill>
            <a:blip r:embed="rId5" cstate="print"/>
            <a:srcRect/>
            <a:stretch>
              <a:fillRect/>
            </a:stretch>
          </p:blipFill>
          <p:spPr bwMode="auto">
            <a:xfrm>
              <a:off x="251520" y="1988840"/>
              <a:ext cx="3929090" cy="2857496"/>
            </a:xfrm>
            <a:prstGeom prst="rect">
              <a:avLst/>
            </a:prstGeom>
            <a:noFill/>
            <a:ln w="9525">
              <a:noFill/>
              <a:miter lim="800000"/>
              <a:headEnd/>
              <a:tailEnd/>
            </a:ln>
            <a:effectLst>
              <a:outerShdw blurRad="50800" dist="50800" dir="5400000" algn="ctr" rotWithShape="0">
                <a:srgbClr val="000000">
                  <a:alpha val="0"/>
                </a:srgbClr>
              </a:outerShdw>
            </a:effectLst>
          </p:spPr>
        </p:pic>
        <p:pic>
          <p:nvPicPr>
            <p:cNvPr id="10" name="Picture 3"/>
            <p:cNvPicPr>
              <a:picLocks noChangeAspect="1" noChangeArrowheads="1"/>
            </p:cNvPicPr>
            <p:nvPr/>
          </p:nvPicPr>
          <p:blipFill>
            <a:blip r:embed="rId6" cstate="print"/>
            <a:srcRect/>
            <a:stretch>
              <a:fillRect/>
            </a:stretch>
          </p:blipFill>
          <p:spPr bwMode="auto">
            <a:xfrm>
              <a:off x="356588" y="4725144"/>
              <a:ext cx="3783364" cy="288032"/>
            </a:xfrm>
            <a:prstGeom prst="rect">
              <a:avLst/>
            </a:prstGeom>
            <a:noFill/>
            <a:ln w="9525">
              <a:noFill/>
              <a:miter lim="800000"/>
              <a:headEnd/>
              <a:tailEnd/>
            </a:ln>
          </p:spPr>
        </p:pic>
        <p:sp>
          <p:nvSpPr>
            <p:cNvPr id="11" name="Rectangle 10"/>
            <p:cNvSpPr/>
            <p:nvPr/>
          </p:nvSpPr>
          <p:spPr>
            <a:xfrm>
              <a:off x="2267744" y="1988840"/>
              <a:ext cx="1296144" cy="144016"/>
            </a:xfrm>
            <a:prstGeom prst="rect">
              <a:avLst/>
            </a:prstGeom>
            <a:solidFill>
              <a:srgbClr val="FFFF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395536" y="3284984"/>
              <a:ext cx="576064" cy="144016"/>
            </a:xfrm>
            <a:prstGeom prst="rect">
              <a:avLst/>
            </a:prstGeom>
            <a:solidFill>
              <a:srgbClr val="FFFF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467544" y="3717032"/>
              <a:ext cx="1368152" cy="144016"/>
            </a:xfrm>
            <a:prstGeom prst="rect">
              <a:avLst/>
            </a:prstGeom>
            <a:solidFill>
              <a:srgbClr val="FFFF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251520" y="4509120"/>
              <a:ext cx="3960440" cy="504056"/>
            </a:xfrm>
            <a:prstGeom prst="rect">
              <a:avLst/>
            </a:prstGeom>
            <a:solidFill>
              <a:srgbClr val="FFFF0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6" name="Straight Arrow Connector 15"/>
          <p:cNvCxnSpPr/>
          <p:nvPr/>
        </p:nvCxnSpPr>
        <p:spPr>
          <a:xfrm flipV="1">
            <a:off x="4644008" y="4653136"/>
            <a:ext cx="576064"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64088" y="4365104"/>
            <a:ext cx="3528392" cy="646331"/>
          </a:xfrm>
          <a:prstGeom prst="rect">
            <a:avLst/>
          </a:prstGeom>
          <a:noFill/>
        </p:spPr>
        <p:txBody>
          <a:bodyPr wrap="square" rtlCol="0">
            <a:spAutoFit/>
          </a:bodyPr>
          <a:lstStyle/>
          <a:p>
            <a:r>
              <a:rPr lang="fr-FR" dirty="0" smtClean="0"/>
              <a:t>des antennes émettrices de télé flashy et multicolores</a:t>
            </a:r>
            <a:endParaRPr lang="fr-FR" dirty="0"/>
          </a:p>
        </p:txBody>
      </p:sp>
      <p:cxnSp>
        <p:nvCxnSpPr>
          <p:cNvPr id="18" name="Straight Arrow Connector 17"/>
          <p:cNvCxnSpPr/>
          <p:nvPr/>
        </p:nvCxnSpPr>
        <p:spPr>
          <a:xfrm flipV="1">
            <a:off x="4716016" y="5589240"/>
            <a:ext cx="576064"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64088" y="5373216"/>
            <a:ext cx="3168352" cy="369332"/>
          </a:xfrm>
          <a:prstGeom prst="rect">
            <a:avLst/>
          </a:prstGeom>
          <a:noFill/>
        </p:spPr>
        <p:txBody>
          <a:bodyPr wrap="square" rtlCol="0">
            <a:spAutoFit/>
          </a:bodyPr>
          <a:lstStyle/>
          <a:p>
            <a:r>
              <a:rPr lang="fr-FR" dirty="0" smtClean="0"/>
              <a:t>Des « phares fantastiques » (?)</a:t>
            </a:r>
            <a:endParaRPr lang="fr-FR" dirty="0"/>
          </a:p>
        </p:txBody>
      </p:sp>
      <p:cxnSp>
        <p:nvCxnSpPr>
          <p:cNvPr id="20" name="Straight Arrow Connector 19"/>
          <p:cNvCxnSpPr/>
          <p:nvPr/>
        </p:nvCxnSpPr>
        <p:spPr>
          <a:xfrm flipV="1">
            <a:off x="4788024" y="6381328"/>
            <a:ext cx="576064" cy="720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436096" y="6237312"/>
            <a:ext cx="3168352" cy="369332"/>
          </a:xfrm>
          <a:prstGeom prst="rect">
            <a:avLst/>
          </a:prstGeom>
          <a:noFill/>
        </p:spPr>
        <p:txBody>
          <a:bodyPr wrap="square" rtlCol="0">
            <a:spAutoFit/>
          </a:bodyPr>
          <a:lstStyle/>
          <a:p>
            <a:r>
              <a:rPr lang="fr-FR" dirty="0" smtClean="0"/>
              <a:t>Et le rayon de la mort…</a:t>
            </a:r>
            <a:endParaRPr lang="fr-FR" dirty="0"/>
          </a:p>
        </p:txBody>
      </p:sp>
      <p:sp>
        <p:nvSpPr>
          <p:cNvPr id="23" name="Rectangle 22"/>
          <p:cNvSpPr/>
          <p:nvPr/>
        </p:nvSpPr>
        <p:spPr>
          <a:xfrm>
            <a:off x="0" y="332656"/>
            <a:ext cx="5729774" cy="523220"/>
          </a:xfrm>
          <a:prstGeom prst="rect">
            <a:avLst/>
          </a:prstGeom>
        </p:spPr>
        <p:txBody>
          <a:bodyPr wrap="none">
            <a:spAutoFit/>
          </a:bodyPr>
          <a:lstStyle/>
          <a:p>
            <a:r>
              <a:rPr lang="fr-FR" sz="2800" b="1" i="1" dirty="0" smtClean="0">
                <a:solidFill>
                  <a:schemeClr val="bg1"/>
                </a:solidFill>
              </a:rPr>
              <a:t> L’invention du « rayon de la Mort » ?</a:t>
            </a:r>
            <a:endParaRPr lang="fr-FR" sz="2800" i="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1124744"/>
            <a:ext cx="4176464" cy="1143000"/>
          </a:xfrm>
        </p:spPr>
        <p:txBody>
          <a:bodyPr>
            <a:noAutofit/>
          </a:bodyPr>
          <a:lstStyle/>
          <a:p>
            <a:r>
              <a:rPr lang="fr-FR" sz="2400" b="1" dirty="0" smtClean="0"/>
              <a:t>1</a:t>
            </a:r>
            <a:r>
              <a:rPr lang="fr-FR" sz="2400" b="1" baseline="30000" dirty="0" smtClean="0"/>
              <a:t>er</a:t>
            </a:r>
            <a:r>
              <a:rPr lang="fr-FR" sz="2400" b="1" dirty="0" smtClean="0"/>
              <a:t> article paru en France sur le Laser dans « Science et Vie »</a:t>
            </a:r>
            <a:endParaRPr lang="fr-FR" sz="2400" b="1" dirty="0"/>
          </a:p>
        </p:txBody>
      </p:sp>
      <p:pic>
        <p:nvPicPr>
          <p:cNvPr id="3074" name="Picture 2"/>
          <p:cNvPicPr>
            <a:picLocks noChangeAspect="1" noChangeArrowheads="1"/>
          </p:cNvPicPr>
          <p:nvPr/>
        </p:nvPicPr>
        <p:blipFill>
          <a:blip r:embed="rId3" cstate="screen"/>
          <a:srcRect/>
          <a:stretch>
            <a:fillRect/>
          </a:stretch>
        </p:blipFill>
        <p:spPr bwMode="auto">
          <a:xfrm>
            <a:off x="357158" y="1268760"/>
            <a:ext cx="3724591" cy="5303512"/>
          </a:xfrm>
          <a:prstGeom prst="rect">
            <a:avLst/>
          </a:prstGeom>
          <a:noFill/>
          <a:ln w="9525">
            <a:noFill/>
            <a:miter lim="800000"/>
            <a:headEnd/>
            <a:tailEnd/>
          </a:ln>
        </p:spPr>
      </p:pic>
      <p:sp>
        <p:nvSpPr>
          <p:cNvPr id="6" name="TextBox 5"/>
          <p:cNvSpPr txBox="1"/>
          <p:nvPr/>
        </p:nvSpPr>
        <p:spPr>
          <a:xfrm>
            <a:off x="4932040" y="3429000"/>
            <a:ext cx="1584176" cy="307777"/>
          </a:xfrm>
          <a:prstGeom prst="rect">
            <a:avLst/>
          </a:prstGeom>
          <a:noFill/>
        </p:spPr>
        <p:txBody>
          <a:bodyPr wrap="square" rtlCol="0">
            <a:spAutoFit/>
          </a:bodyPr>
          <a:lstStyle/>
          <a:p>
            <a:r>
              <a:rPr lang="fr-FR" sz="1400" b="1" dirty="0" smtClean="0">
                <a:solidFill>
                  <a:schemeClr val="accent6">
                    <a:lumMod val="75000"/>
                  </a:schemeClr>
                </a:solidFill>
              </a:rPr>
              <a:t>septembre 1960</a:t>
            </a:r>
            <a:endParaRPr lang="fr-FR" sz="1400" b="1" dirty="0">
              <a:solidFill>
                <a:schemeClr val="accent6">
                  <a:lumMod val="75000"/>
                </a:schemeClr>
              </a:solidFill>
            </a:endParaRPr>
          </a:p>
        </p:txBody>
      </p:sp>
      <p:sp>
        <p:nvSpPr>
          <p:cNvPr id="7" name="TextBox 6"/>
          <p:cNvSpPr txBox="1"/>
          <p:nvPr/>
        </p:nvSpPr>
        <p:spPr>
          <a:xfrm>
            <a:off x="5004048" y="3933056"/>
            <a:ext cx="3744416" cy="2554545"/>
          </a:xfrm>
          <a:prstGeom prst="rect">
            <a:avLst/>
          </a:prstGeom>
          <a:noFill/>
        </p:spPr>
        <p:txBody>
          <a:bodyPr wrap="square" rtlCol="0">
            <a:spAutoFit/>
          </a:bodyPr>
          <a:lstStyle/>
          <a:p>
            <a:r>
              <a:rPr lang="fr-FR" sz="1600" dirty="0" smtClean="0"/>
              <a:t>« De là peut partir un jour </a:t>
            </a:r>
            <a:r>
              <a:rPr lang="fr-FR" sz="1600" b="1" dirty="0" smtClean="0"/>
              <a:t>le Rayon de la Mort</a:t>
            </a:r>
            <a:r>
              <a:rPr lang="fr-FR" sz="1600" dirty="0" smtClean="0"/>
              <a:t>, qui restait encore une sinistre anticipation de science-fiction »</a:t>
            </a:r>
          </a:p>
          <a:p>
            <a:endParaRPr lang="fr-FR" sz="1600" dirty="0" smtClean="0"/>
          </a:p>
          <a:p>
            <a:r>
              <a:rPr lang="fr-FR" sz="1600" dirty="0" smtClean="0"/>
              <a:t>« Les techniciens qui viennent de le mettre au point </a:t>
            </a:r>
            <a:r>
              <a:rPr lang="fr-FR" sz="1600" b="1" dirty="0" smtClean="0"/>
              <a:t>ne parlent que discrètement de ses possibilités stratégiques </a:t>
            </a:r>
            <a:r>
              <a:rPr lang="fr-FR" sz="1600" dirty="0" smtClean="0"/>
              <a:t>: ils n’avouent pour le moment qu’un intérêt purement scientifique »</a:t>
            </a:r>
          </a:p>
          <a:p>
            <a:endParaRPr lang="fr-FR" sz="1600" dirty="0" smtClean="0"/>
          </a:p>
        </p:txBody>
      </p:sp>
      <p:pic>
        <p:nvPicPr>
          <p:cNvPr id="4098" name="Picture 2"/>
          <p:cNvPicPr>
            <a:picLocks noChangeAspect="1" noChangeArrowheads="1"/>
          </p:cNvPicPr>
          <p:nvPr/>
        </p:nvPicPr>
        <p:blipFill>
          <a:blip r:embed="rId4" cstate="print"/>
          <a:srcRect/>
          <a:stretch>
            <a:fillRect/>
          </a:stretch>
        </p:blipFill>
        <p:spPr bwMode="auto">
          <a:xfrm>
            <a:off x="4857752" y="2162108"/>
            <a:ext cx="1658464" cy="1266892"/>
          </a:xfrm>
          <a:prstGeom prst="rect">
            <a:avLst/>
          </a:prstGeom>
          <a:noFill/>
          <a:ln w="9525">
            <a:noFill/>
            <a:miter lim="800000"/>
            <a:headEnd/>
            <a:tailEnd/>
          </a:ln>
        </p:spPr>
      </p:pic>
      <p:sp>
        <p:nvSpPr>
          <p:cNvPr id="8" name="Rectangle 7"/>
          <p:cNvSpPr/>
          <p:nvPr/>
        </p:nvSpPr>
        <p:spPr>
          <a:xfrm>
            <a:off x="0" y="332656"/>
            <a:ext cx="5729774" cy="523220"/>
          </a:xfrm>
          <a:prstGeom prst="rect">
            <a:avLst/>
          </a:prstGeom>
        </p:spPr>
        <p:txBody>
          <a:bodyPr wrap="none">
            <a:spAutoFit/>
          </a:bodyPr>
          <a:lstStyle/>
          <a:p>
            <a:r>
              <a:rPr lang="fr-FR" sz="2800" b="1" i="1" dirty="0" smtClean="0">
                <a:solidFill>
                  <a:schemeClr val="bg1"/>
                </a:solidFill>
              </a:rPr>
              <a:t> L’invention du « rayon de la Mort » ?</a:t>
            </a:r>
            <a:endParaRPr lang="fr-FR" sz="2800" i="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36712"/>
            <a:ext cx="8229600" cy="1143000"/>
          </a:xfrm>
        </p:spPr>
        <p:txBody>
          <a:bodyPr>
            <a:noAutofit/>
          </a:bodyPr>
          <a:lstStyle/>
          <a:p>
            <a:r>
              <a:rPr lang="fr-FR" sz="3200" dirty="0" smtClean="0"/>
              <a:t>Une obsession pour le « rayon de la mort » qui s’évanouit progressivement…</a:t>
            </a:r>
            <a:endParaRPr lang="fr-FR" sz="3200" dirty="0"/>
          </a:p>
        </p:txBody>
      </p:sp>
      <p:pic>
        <p:nvPicPr>
          <p:cNvPr id="1026" name="Picture 2"/>
          <p:cNvPicPr>
            <a:picLocks noChangeAspect="1" noChangeArrowheads="1"/>
          </p:cNvPicPr>
          <p:nvPr/>
        </p:nvPicPr>
        <p:blipFill>
          <a:blip r:embed="rId3" cstate="print"/>
          <a:srcRect/>
          <a:stretch>
            <a:fillRect/>
          </a:stretch>
        </p:blipFill>
        <p:spPr bwMode="auto">
          <a:xfrm>
            <a:off x="966788" y="2203673"/>
            <a:ext cx="7210425" cy="3457575"/>
          </a:xfrm>
          <a:prstGeom prst="rect">
            <a:avLst/>
          </a:prstGeom>
          <a:noFill/>
          <a:ln w="9525">
            <a:noFill/>
            <a:miter lim="800000"/>
            <a:headEnd/>
            <a:tailEnd/>
          </a:ln>
        </p:spPr>
      </p:pic>
      <p:sp>
        <p:nvSpPr>
          <p:cNvPr id="5" name="TextBox 4"/>
          <p:cNvSpPr txBox="1"/>
          <p:nvPr/>
        </p:nvSpPr>
        <p:spPr>
          <a:xfrm>
            <a:off x="539552" y="5661248"/>
            <a:ext cx="7920880" cy="584775"/>
          </a:xfrm>
          <a:prstGeom prst="rect">
            <a:avLst/>
          </a:prstGeom>
          <a:noFill/>
        </p:spPr>
        <p:txBody>
          <a:bodyPr wrap="square" rtlCol="0">
            <a:spAutoFit/>
          </a:bodyPr>
          <a:lstStyle/>
          <a:p>
            <a:r>
              <a:rPr lang="fr-FR" sz="1600" dirty="0" smtClean="0"/>
              <a:t>Source : Frédéric Foucaud, </a:t>
            </a:r>
            <a:r>
              <a:rPr lang="fr-FR" sz="1600" i="1" dirty="0" smtClean="0"/>
              <a:t>La vulgarisation et la peur : le cas du laser dans Science &amp; Vie</a:t>
            </a:r>
            <a:r>
              <a:rPr lang="fr-FR" sz="1600" dirty="0" smtClean="0"/>
              <a:t>, in: Communication et langages, n°133, 3ème trimestre 2002. pp. 35-50.</a:t>
            </a:r>
            <a:endParaRPr lang="fr-FR" sz="1600" dirty="0"/>
          </a:p>
        </p:txBody>
      </p:sp>
      <p:sp>
        <p:nvSpPr>
          <p:cNvPr id="7" name="Rectangle 6"/>
          <p:cNvSpPr/>
          <p:nvPr/>
        </p:nvSpPr>
        <p:spPr>
          <a:xfrm>
            <a:off x="0" y="332656"/>
            <a:ext cx="5729774" cy="523220"/>
          </a:xfrm>
          <a:prstGeom prst="rect">
            <a:avLst/>
          </a:prstGeom>
        </p:spPr>
        <p:txBody>
          <a:bodyPr wrap="none">
            <a:spAutoFit/>
          </a:bodyPr>
          <a:lstStyle/>
          <a:p>
            <a:r>
              <a:rPr lang="fr-FR" sz="2800" b="1" i="1" dirty="0" smtClean="0">
                <a:solidFill>
                  <a:schemeClr val="bg1"/>
                </a:solidFill>
              </a:rPr>
              <a:t> L’invention du « rayon de la Mort » ?</a:t>
            </a:r>
            <a:endParaRPr lang="fr-FR" sz="2800" i="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4294967295"/>
          </p:nvPr>
        </p:nvSpPr>
        <p:spPr>
          <a:xfrm>
            <a:off x="6553200" y="6356350"/>
            <a:ext cx="2133600" cy="365125"/>
          </a:xfrm>
        </p:spPr>
        <p:txBody>
          <a:bodyPr/>
          <a:lstStyle/>
          <a:p>
            <a:pPr>
              <a:defRPr/>
            </a:pPr>
            <a:fld id="{0AD04DB0-C910-4BD5-BB59-F08695136D26}" type="slidenum">
              <a:rPr lang="en-US" smtClean="0"/>
              <a:pPr>
                <a:defRPr/>
              </a:pPr>
              <a:t>3</a:t>
            </a:fld>
            <a:endParaRPr lang="en-US"/>
          </a:p>
        </p:txBody>
      </p:sp>
      <p:sp>
        <p:nvSpPr>
          <p:cNvPr id="5" name="ZoneTexte 4"/>
          <p:cNvSpPr txBox="1"/>
          <p:nvPr/>
        </p:nvSpPr>
        <p:spPr>
          <a:xfrm>
            <a:off x="0" y="1000125"/>
            <a:ext cx="9144000" cy="830997"/>
          </a:xfrm>
          <a:prstGeom prst="rect">
            <a:avLst/>
          </a:prstGeom>
          <a:noFill/>
        </p:spPr>
        <p:txBody>
          <a:bodyPr wrap="square">
            <a:spAutoFit/>
          </a:bodyPr>
          <a:lstStyle/>
          <a:p>
            <a:pPr>
              <a:defRPr/>
            </a:pPr>
            <a:r>
              <a:rPr lang="fr-FR" sz="2400" dirty="0">
                <a:latin typeface="Bookman Old Style" pitchFamily="18" charset="0"/>
              </a:rPr>
              <a:t>« Le laser est l’un des présents les plus miraculeux de la nature, et il se prête à une grande diversité d’applications </a:t>
            </a:r>
            <a:r>
              <a:rPr lang="fr-FR" sz="2400" dirty="0" smtClean="0">
                <a:latin typeface="Bookman Old Style" pitchFamily="18" charset="0"/>
              </a:rPr>
              <a:t>»</a:t>
            </a:r>
            <a:endParaRPr lang="fr-FR" dirty="0">
              <a:latin typeface="+mj-lt"/>
            </a:endParaRPr>
          </a:p>
        </p:txBody>
      </p:sp>
      <p:sp>
        <p:nvSpPr>
          <p:cNvPr id="7" name="ZoneTexte 6"/>
          <p:cNvSpPr txBox="1"/>
          <p:nvPr/>
        </p:nvSpPr>
        <p:spPr>
          <a:xfrm>
            <a:off x="323528" y="6453336"/>
            <a:ext cx="6286500" cy="261937"/>
          </a:xfrm>
          <a:prstGeom prst="rect">
            <a:avLst/>
          </a:prstGeom>
          <a:noFill/>
        </p:spPr>
        <p:txBody>
          <a:bodyPr>
            <a:spAutoFit/>
          </a:bodyPr>
          <a:lstStyle/>
          <a:p>
            <a:pPr>
              <a:defRPr/>
            </a:pPr>
            <a:r>
              <a:rPr lang="fr-FR" sz="1100" i="1" dirty="0">
                <a:latin typeface="+mj-lt"/>
              </a:rPr>
              <a:t>Citation trouvée dans  « Laser et Optique Non-Linéaire », </a:t>
            </a:r>
            <a:r>
              <a:rPr lang="fr-FR" sz="1100" i="1" dirty="0" err="1">
                <a:latin typeface="+mj-lt"/>
              </a:rPr>
              <a:t>C.Delsart</a:t>
            </a:r>
            <a:r>
              <a:rPr lang="fr-FR" sz="1100" i="1" dirty="0">
                <a:latin typeface="+mj-lt"/>
              </a:rPr>
              <a:t> (Ellipses)</a:t>
            </a:r>
          </a:p>
        </p:txBody>
      </p:sp>
      <p:grpSp>
        <p:nvGrpSpPr>
          <p:cNvPr id="19" name="Group 18"/>
          <p:cNvGrpSpPr/>
          <p:nvPr/>
        </p:nvGrpSpPr>
        <p:grpSpPr>
          <a:xfrm>
            <a:off x="323528" y="1916832"/>
            <a:ext cx="8676456" cy="4440493"/>
            <a:chOff x="323528" y="1916832"/>
            <a:chExt cx="8676456" cy="4440493"/>
          </a:xfrm>
        </p:grpSpPr>
        <p:grpSp>
          <p:nvGrpSpPr>
            <p:cNvPr id="18" name="Group 17"/>
            <p:cNvGrpSpPr/>
            <p:nvPr/>
          </p:nvGrpSpPr>
          <p:grpSpPr>
            <a:xfrm>
              <a:off x="323528" y="1916832"/>
              <a:ext cx="8676456" cy="3117121"/>
              <a:chOff x="323528" y="1916832"/>
              <a:chExt cx="8676456" cy="3117121"/>
            </a:xfrm>
          </p:grpSpPr>
          <p:sp>
            <p:nvSpPr>
              <p:cNvPr id="8" name="Rectangle 7"/>
              <p:cNvSpPr/>
              <p:nvPr/>
            </p:nvSpPr>
            <p:spPr bwMode="auto">
              <a:xfrm>
                <a:off x="4427984" y="2356297"/>
                <a:ext cx="4572000" cy="2677656"/>
              </a:xfrm>
              <a:prstGeom prst="rect">
                <a:avLst/>
              </a:prstGeom>
            </p:spPr>
            <p:txBody>
              <a:bodyPr>
                <a:spAutoFit/>
              </a:bodyPr>
              <a:lstStyle/>
              <a:p>
                <a:pPr>
                  <a:defRPr/>
                </a:pPr>
                <a:r>
                  <a:rPr lang="fr-FR" sz="1200" b="1" dirty="0">
                    <a:latin typeface="+mj-lt"/>
                  </a:rPr>
                  <a:t>Lasers: </a:t>
                </a:r>
              </a:p>
              <a:p>
                <a:pPr>
                  <a:defRPr/>
                </a:pPr>
                <a:endParaRPr lang="fr-FR" sz="1200" b="1" dirty="0">
                  <a:latin typeface="+mj-lt"/>
                </a:endParaRPr>
              </a:p>
              <a:p>
                <a:pPr>
                  <a:defRPr/>
                </a:pPr>
                <a:r>
                  <a:rPr lang="fr-FR" sz="1200" i="1" dirty="0" err="1">
                    <a:latin typeface="+mj-lt"/>
                  </a:rPr>
                  <a:t>Laserpitium</a:t>
                </a:r>
                <a:r>
                  <a:rPr lang="fr-FR" sz="1200" i="1" dirty="0">
                    <a:latin typeface="+mj-lt"/>
                  </a:rPr>
                  <a:t> </a:t>
                </a:r>
                <a:r>
                  <a:rPr lang="fr-FR" sz="1200" i="1" dirty="0" err="1">
                    <a:latin typeface="+mj-lt"/>
                  </a:rPr>
                  <a:t>Gallicum</a:t>
                </a:r>
                <a:endParaRPr lang="fr-FR" sz="1200" i="1" dirty="0">
                  <a:latin typeface="+mj-lt"/>
                </a:endParaRPr>
              </a:p>
              <a:p>
                <a:pPr>
                  <a:defRPr/>
                </a:pPr>
                <a:r>
                  <a:rPr lang="fr-FR" sz="1200" dirty="0">
                    <a:latin typeface="+mj-lt"/>
                  </a:rPr>
                  <a:t>Du latin « laser » = gomme et « </a:t>
                </a:r>
                <a:r>
                  <a:rPr lang="fr-FR" sz="1200" dirty="0" err="1">
                    <a:latin typeface="+mj-lt"/>
                  </a:rPr>
                  <a:t>pix</a:t>
                </a:r>
                <a:r>
                  <a:rPr lang="fr-FR" sz="1200" dirty="0">
                    <a:latin typeface="+mj-lt"/>
                  </a:rPr>
                  <a:t> » : résine</a:t>
                </a:r>
              </a:p>
              <a:p>
                <a:pPr>
                  <a:defRPr/>
                </a:pPr>
                <a:r>
                  <a:rPr lang="fr-FR" sz="1200" b="1" dirty="0">
                    <a:latin typeface="+mj-lt"/>
                  </a:rPr>
                  <a:t/>
                </a:r>
                <a:br>
                  <a:rPr lang="fr-FR" sz="1200" b="1" dirty="0">
                    <a:latin typeface="+mj-lt"/>
                  </a:rPr>
                </a:br>
                <a:r>
                  <a:rPr lang="fr-FR" sz="1200" dirty="0" smtClean="0"/>
                  <a:t>Plante odorante, plutôt montagnarde, qui pousse sur les coteaux arides dans les rocailles. On la rencontre dans les lieux bien ensoleillés, des Pyrénées aux Alpes en passant par les montagnes de Provence. Les feuilles luisantes sont plusieurs fois découpées en lobes grossièrement dentés et en forme de coin à la base. Elles sont souvent glauques chez les jeunes individus. Les grosses ombelles ont de vingt à cinquante rayons. Les fruits sont bordés d'ailes ondulées.</a:t>
                </a:r>
              </a:p>
              <a:p>
                <a:pPr>
                  <a:defRPr/>
                </a:pPr>
                <a:endParaRPr lang="fr-FR" sz="1200" b="1" dirty="0">
                  <a:latin typeface="+mj-lt"/>
                </a:endParaRPr>
              </a:p>
              <a:p>
                <a:pPr>
                  <a:defRPr/>
                </a:pPr>
                <a:r>
                  <a:rPr lang="fr-FR" sz="1200" b="1" dirty="0">
                    <a:latin typeface="+mj-lt"/>
                  </a:rPr>
                  <a:t>Usage : plante attirant les insectes, plante diurétique</a:t>
                </a:r>
              </a:p>
            </p:txBody>
          </p:sp>
          <p:sp>
            <p:nvSpPr>
              <p:cNvPr id="11" name="TextBox 10"/>
              <p:cNvSpPr txBox="1"/>
              <p:nvPr/>
            </p:nvSpPr>
            <p:spPr>
              <a:xfrm>
                <a:off x="323528" y="1916832"/>
                <a:ext cx="6768752" cy="646331"/>
              </a:xfrm>
              <a:prstGeom prst="rect">
                <a:avLst/>
              </a:prstGeom>
              <a:noFill/>
            </p:spPr>
            <p:txBody>
              <a:bodyPr wrap="square" rtlCol="0">
                <a:spAutoFit/>
              </a:bodyPr>
              <a:lstStyle/>
              <a:p>
                <a:r>
                  <a:rPr lang="fr-FR" dirty="0" smtClean="0"/>
                  <a:t>Pline l’Ancien (23-79 après JC), dans </a:t>
                </a:r>
                <a:r>
                  <a:rPr lang="fr-FR" i="1" dirty="0" err="1" smtClean="0"/>
                  <a:t>Naturalis</a:t>
                </a:r>
                <a:r>
                  <a:rPr lang="fr-FR" i="1" dirty="0" smtClean="0"/>
                  <a:t> Historia</a:t>
                </a:r>
                <a:r>
                  <a:rPr lang="fr-FR" dirty="0" smtClean="0"/>
                  <a:t>, XXII, 49</a:t>
                </a:r>
                <a:endParaRPr lang="fr-FR" sz="1400" dirty="0" smtClean="0"/>
              </a:p>
              <a:p>
                <a:endParaRPr lang="fr-FR" dirty="0"/>
              </a:p>
            </p:txBody>
          </p:sp>
        </p:grpSp>
        <p:pic>
          <p:nvPicPr>
            <p:cNvPr id="1026" name="Picture 2"/>
            <p:cNvPicPr>
              <a:picLocks noChangeAspect="1" noChangeArrowheads="1"/>
            </p:cNvPicPr>
            <p:nvPr/>
          </p:nvPicPr>
          <p:blipFill>
            <a:blip r:embed="rId3" cstate="print"/>
            <a:srcRect/>
            <a:stretch>
              <a:fillRect/>
            </a:stretch>
          </p:blipFill>
          <p:spPr bwMode="auto">
            <a:xfrm>
              <a:off x="2195736" y="5013176"/>
              <a:ext cx="2016224" cy="1344149"/>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11560" y="2492896"/>
              <a:ext cx="3167633" cy="246588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9144000" cy="1143000"/>
          </a:xfrm>
        </p:spPr>
        <p:txBody>
          <a:bodyPr>
            <a:noAutofit/>
          </a:bodyPr>
          <a:lstStyle/>
          <a:p>
            <a:r>
              <a:rPr lang="fr-FR" sz="2800" b="1" i="1" dirty="0" smtClean="0">
                <a:solidFill>
                  <a:schemeClr val="bg1"/>
                </a:solidFill>
              </a:rPr>
              <a:t>La consécration du rayon de la Mort : STAR WARS (1977)</a:t>
            </a:r>
            <a:endParaRPr lang="fr-FR" sz="2800" b="1" i="1" dirty="0">
              <a:solidFill>
                <a:schemeClr val="bg1"/>
              </a:solidFill>
            </a:endParaRPr>
          </a:p>
        </p:txBody>
      </p:sp>
      <p:pic>
        <p:nvPicPr>
          <p:cNvPr id="4" name="Destruction of Alderaan.avi">
            <a:hlinkClick r:id="" action="ppaction://media"/>
          </p:cNvPr>
          <p:cNvPicPr>
            <a:picLocks noRot="1" noChangeAspect="1"/>
          </p:cNvPicPr>
          <p:nvPr>
            <a:videoFile r:link="rId1"/>
          </p:nvPr>
        </p:nvPicPr>
        <p:blipFill>
          <a:blip r:embed="rId4" cstate="print"/>
          <a:stretch>
            <a:fillRect/>
          </a:stretch>
        </p:blipFill>
        <p:spPr>
          <a:xfrm>
            <a:off x="827584" y="1187370"/>
            <a:ext cx="7560840" cy="5670630"/>
          </a:xfrm>
          <a:prstGeom prst="rect">
            <a:avLst/>
          </a:prstGeom>
        </p:spPr>
      </p:pic>
      <p:sp>
        <p:nvSpPr>
          <p:cNvPr id="6" name="ZoneTexte 5"/>
          <p:cNvSpPr txBox="1"/>
          <p:nvPr/>
        </p:nvSpPr>
        <p:spPr>
          <a:xfrm>
            <a:off x="1835696" y="620688"/>
            <a:ext cx="5760640" cy="369332"/>
          </a:xfrm>
          <a:prstGeom prst="rect">
            <a:avLst/>
          </a:prstGeom>
          <a:noFill/>
        </p:spPr>
        <p:txBody>
          <a:bodyPr wrap="square" rtlCol="0">
            <a:spAutoFit/>
          </a:bodyPr>
          <a:lstStyle/>
          <a:p>
            <a:r>
              <a:rPr lang="fr-FR" dirty="0" smtClean="0">
                <a:solidFill>
                  <a:schemeClr val="bg1"/>
                </a:solidFill>
              </a:rPr>
              <a:t>Extrait de l’épisode IV : destruction d’</a:t>
            </a:r>
            <a:r>
              <a:rPr lang="fr-FR" dirty="0" err="1" smtClean="0">
                <a:solidFill>
                  <a:schemeClr val="bg1"/>
                </a:solidFill>
              </a:rPr>
              <a:t>Alderaan</a:t>
            </a:r>
            <a:endParaRPr lang="fr-FR" dirty="0">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Autofit/>
          </a:bodyPr>
          <a:lstStyle/>
          <a:p>
            <a:r>
              <a:rPr lang="fr-FR" sz="3200" b="1" i="1" dirty="0" smtClean="0">
                <a:solidFill>
                  <a:schemeClr val="bg1"/>
                </a:solidFill>
              </a:rPr>
              <a:t>Un mot sur les « sabres laser » (Light </a:t>
            </a:r>
            <a:r>
              <a:rPr lang="fr-FR" sz="3200" b="1" i="1" dirty="0" err="1" smtClean="0">
                <a:solidFill>
                  <a:schemeClr val="bg1"/>
                </a:solidFill>
              </a:rPr>
              <a:t>sabers</a:t>
            </a:r>
            <a:r>
              <a:rPr lang="fr-FR" sz="3200" b="1" i="1" dirty="0" smtClean="0">
                <a:solidFill>
                  <a:schemeClr val="bg1"/>
                </a:solidFill>
              </a:rPr>
              <a:t>)</a:t>
            </a:r>
            <a:endParaRPr lang="fr-FR" sz="3200" b="1" i="1" dirty="0">
              <a:solidFill>
                <a:schemeClr val="bg1"/>
              </a:solidFill>
            </a:endParaRPr>
          </a:p>
        </p:txBody>
      </p:sp>
      <p:pic>
        <p:nvPicPr>
          <p:cNvPr id="3" name="light saber.avi">
            <a:hlinkClick r:id="" action="ppaction://media"/>
          </p:cNvPr>
          <p:cNvPicPr>
            <a:picLocks noRot="1" noChangeAspect="1"/>
          </p:cNvPicPr>
          <p:nvPr>
            <a:videoFile r:link="rId1"/>
          </p:nvPr>
        </p:nvPicPr>
        <p:blipFill>
          <a:blip r:embed="rId4" cstate="print"/>
          <a:stretch>
            <a:fillRect/>
          </a:stretch>
        </p:blipFill>
        <p:spPr>
          <a:xfrm>
            <a:off x="0" y="2564904"/>
            <a:ext cx="9133988" cy="3168352"/>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845840"/>
            <a:ext cx="8229600" cy="1143000"/>
          </a:xfrm>
        </p:spPr>
        <p:txBody>
          <a:bodyPr>
            <a:noAutofit/>
          </a:bodyPr>
          <a:lstStyle/>
          <a:p>
            <a:r>
              <a:rPr lang="fr-FR" sz="2800" dirty="0" smtClean="0"/>
              <a:t>Un imaginaire collectif basé sur les mêmes références : le 1</a:t>
            </a:r>
            <a:r>
              <a:rPr lang="fr-FR" sz="2800" baseline="30000" dirty="0" smtClean="0"/>
              <a:t>er</a:t>
            </a:r>
            <a:r>
              <a:rPr lang="fr-FR" sz="2800" dirty="0" smtClean="0"/>
              <a:t> laser à rubis</a:t>
            </a:r>
            <a:endParaRPr lang="fr-FR" sz="2800" dirty="0"/>
          </a:p>
        </p:txBody>
      </p:sp>
      <p:sp>
        <p:nvSpPr>
          <p:cNvPr id="3" name="Content Placeholder 2"/>
          <p:cNvSpPr>
            <a:spLocks noGrp="1"/>
          </p:cNvSpPr>
          <p:nvPr>
            <p:ph idx="1"/>
          </p:nvPr>
        </p:nvSpPr>
        <p:spPr>
          <a:xfrm>
            <a:off x="3491880" y="1988840"/>
            <a:ext cx="3456384" cy="4464496"/>
          </a:xfrm>
        </p:spPr>
        <p:txBody>
          <a:bodyPr>
            <a:normAutofit/>
          </a:bodyPr>
          <a:lstStyle/>
          <a:p>
            <a:r>
              <a:rPr lang="fr-FR" sz="2400" dirty="0" smtClean="0"/>
              <a:t>Exemple 1 : James Bond (</a:t>
            </a:r>
            <a:r>
              <a:rPr lang="fr-FR" sz="2400" dirty="0" err="1" smtClean="0"/>
              <a:t>Goldfinger</a:t>
            </a:r>
            <a:r>
              <a:rPr lang="fr-FR" sz="2400" dirty="0" smtClean="0"/>
              <a:t>)</a:t>
            </a:r>
          </a:p>
          <a:p>
            <a:endParaRPr lang="fr-FR" dirty="0" smtClean="0"/>
          </a:p>
          <a:p>
            <a:endParaRPr lang="fr-FR" dirty="0" smtClean="0"/>
          </a:p>
          <a:p>
            <a:r>
              <a:rPr lang="fr-FR" sz="2400" dirty="0" smtClean="0"/>
              <a:t>Exemple 2 : Austin </a:t>
            </a:r>
            <a:r>
              <a:rPr lang="fr-FR" sz="2400" dirty="0" err="1" smtClean="0"/>
              <a:t>Powers</a:t>
            </a:r>
            <a:r>
              <a:rPr lang="fr-FR" sz="2400" dirty="0" smtClean="0"/>
              <a:t> « the </a:t>
            </a:r>
            <a:r>
              <a:rPr lang="fr-FR" sz="2400" dirty="0" err="1" smtClean="0"/>
              <a:t>spy</a:t>
            </a:r>
            <a:r>
              <a:rPr lang="fr-FR" sz="2400" dirty="0" smtClean="0"/>
              <a:t> </a:t>
            </a:r>
            <a:r>
              <a:rPr lang="fr-FR" sz="2400" dirty="0" err="1" smtClean="0"/>
              <a:t>who</a:t>
            </a:r>
            <a:r>
              <a:rPr lang="fr-FR" sz="2400" dirty="0" smtClean="0"/>
              <a:t> </a:t>
            </a:r>
            <a:r>
              <a:rPr lang="fr-FR" sz="2400" dirty="0" err="1" smtClean="0"/>
              <a:t>shagged</a:t>
            </a:r>
            <a:r>
              <a:rPr lang="fr-FR" sz="2400" dirty="0" smtClean="0"/>
              <a:t> me » (parodie)</a:t>
            </a:r>
            <a:endParaRPr lang="fr-FR" sz="2400" dirty="0"/>
          </a:p>
        </p:txBody>
      </p:sp>
      <p:pic>
        <p:nvPicPr>
          <p:cNvPr id="4" name="Picture 6"/>
          <p:cNvPicPr>
            <a:picLocks noChangeAspect="1" noChangeArrowheads="1"/>
          </p:cNvPicPr>
          <p:nvPr/>
        </p:nvPicPr>
        <p:blipFill>
          <a:blip r:embed="rId3" cstate="print"/>
          <a:srcRect/>
          <a:stretch>
            <a:fillRect/>
          </a:stretch>
        </p:blipFill>
        <p:spPr bwMode="auto">
          <a:xfrm>
            <a:off x="467545" y="2420888"/>
            <a:ext cx="2376264" cy="1448212"/>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467544" y="4149080"/>
            <a:ext cx="2376264" cy="1807028"/>
          </a:xfrm>
          <a:prstGeom prst="rect">
            <a:avLst/>
          </a:prstGeom>
          <a:noFill/>
          <a:ln w="9525">
            <a:noFill/>
            <a:miter lim="800000"/>
            <a:headEnd/>
            <a:tailEnd/>
          </a:ln>
        </p:spPr>
      </p:pic>
      <p:sp>
        <p:nvSpPr>
          <p:cNvPr id="6" name="Rectangle 5"/>
          <p:cNvSpPr/>
          <p:nvPr/>
        </p:nvSpPr>
        <p:spPr>
          <a:xfrm>
            <a:off x="0" y="332656"/>
            <a:ext cx="3936462" cy="523220"/>
          </a:xfrm>
          <a:prstGeom prst="rect">
            <a:avLst/>
          </a:prstGeom>
        </p:spPr>
        <p:txBody>
          <a:bodyPr wrap="none">
            <a:spAutoFit/>
          </a:bodyPr>
          <a:lstStyle/>
          <a:p>
            <a:r>
              <a:rPr lang="fr-FR" sz="2800" b="1" i="1" dirty="0" smtClean="0">
                <a:solidFill>
                  <a:schemeClr val="bg1"/>
                </a:solidFill>
              </a:rPr>
              <a:t> Laser-fiction et laser réel</a:t>
            </a:r>
            <a:endParaRPr lang="fr-FR" sz="2800" i="1" dirty="0">
              <a:solidFill>
                <a:schemeClr val="bg1"/>
              </a:solidFill>
            </a:endParaRPr>
          </a:p>
        </p:txBody>
      </p:sp>
      <p:pic>
        <p:nvPicPr>
          <p:cNvPr id="7" name="Picture 4"/>
          <p:cNvPicPr>
            <a:picLocks noChangeAspect="1" noChangeArrowheads="1"/>
          </p:cNvPicPr>
          <p:nvPr/>
        </p:nvPicPr>
        <p:blipFill>
          <a:blip r:embed="rId5" cstate="print"/>
          <a:srcRect/>
          <a:stretch>
            <a:fillRect/>
          </a:stretch>
        </p:blipFill>
        <p:spPr bwMode="auto">
          <a:xfrm>
            <a:off x="6804248" y="1988840"/>
            <a:ext cx="1529400" cy="2016224"/>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l="20750" t="17719" r="8964" b="21251"/>
          <a:stretch>
            <a:fillRect/>
          </a:stretch>
        </p:blipFill>
        <p:spPr bwMode="auto">
          <a:xfrm>
            <a:off x="3923928" y="5157192"/>
            <a:ext cx="2858253" cy="1395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007_goldfinger.mpeg">
            <a:hlinkClick r:id="" action="ppaction://media"/>
          </p:cNvPr>
          <p:cNvPicPr>
            <a:picLocks noRot="1" noChangeAspect="1"/>
          </p:cNvPicPr>
          <p:nvPr>
            <a:videoFile r:link="rId1"/>
          </p:nvPr>
        </p:nvPicPr>
        <p:blipFill>
          <a:blip r:embed="rId4" cstate="print"/>
          <a:stretch>
            <a:fillRect/>
          </a:stretch>
        </p:blipFill>
        <p:spPr>
          <a:xfrm>
            <a:off x="88759" y="836712"/>
            <a:ext cx="7651593" cy="4426993"/>
          </a:xfrm>
          <a:prstGeom prst="rect">
            <a:avLst/>
          </a:prstGeom>
        </p:spPr>
      </p:pic>
      <p:sp>
        <p:nvSpPr>
          <p:cNvPr id="3" name="Content Placeholder 2"/>
          <p:cNvSpPr>
            <a:spLocks noGrp="1"/>
          </p:cNvSpPr>
          <p:nvPr>
            <p:ph idx="1"/>
          </p:nvPr>
        </p:nvSpPr>
        <p:spPr>
          <a:xfrm>
            <a:off x="0" y="0"/>
            <a:ext cx="8229600" cy="648072"/>
          </a:xfrm>
        </p:spPr>
        <p:txBody>
          <a:bodyPr/>
          <a:lstStyle/>
          <a:p>
            <a:r>
              <a:rPr lang="fr-FR" b="1" i="1" dirty="0" smtClean="0">
                <a:solidFill>
                  <a:schemeClr val="bg1"/>
                </a:solidFill>
              </a:rPr>
              <a:t>Exemple 1 : James Bond (</a:t>
            </a:r>
            <a:r>
              <a:rPr lang="fr-FR" b="1" i="1" dirty="0" err="1" smtClean="0">
                <a:solidFill>
                  <a:schemeClr val="bg1"/>
                </a:solidFill>
              </a:rPr>
              <a:t>Goldfinger</a:t>
            </a:r>
            <a:r>
              <a:rPr lang="fr-FR" b="1" i="1" dirty="0" smtClean="0">
                <a:solidFill>
                  <a:schemeClr val="bg1"/>
                </a:solidFill>
              </a:rPr>
              <a:t>, 1964)</a:t>
            </a:r>
          </a:p>
          <a:p>
            <a:endParaRPr lang="fr-FR" b="1" i="1" dirty="0" smtClean="0"/>
          </a:p>
        </p:txBody>
      </p:sp>
      <p:pic>
        <p:nvPicPr>
          <p:cNvPr id="6" name="Picture 7"/>
          <p:cNvPicPr>
            <a:picLocks noChangeAspect="1" noChangeArrowheads="1"/>
          </p:cNvPicPr>
          <p:nvPr/>
        </p:nvPicPr>
        <p:blipFill>
          <a:blip r:embed="rId5" cstate="print"/>
          <a:srcRect/>
          <a:stretch>
            <a:fillRect/>
          </a:stretch>
        </p:blipFill>
        <p:spPr bwMode="auto">
          <a:xfrm>
            <a:off x="6948264" y="5210822"/>
            <a:ext cx="2195737" cy="164717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5"/>
                  </p:tgtEl>
                </p:cond>
              </p:nextCondLst>
            </p:seq>
            <p:video>
              <p:cMediaNode>
                <p:cTn id="16"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1196752"/>
          </a:xfrm>
        </p:spPr>
        <p:txBody>
          <a:bodyPr>
            <a:normAutofit/>
          </a:bodyPr>
          <a:lstStyle/>
          <a:p>
            <a:r>
              <a:rPr lang="fr-FR" b="1" i="1" dirty="0" smtClean="0">
                <a:solidFill>
                  <a:schemeClr val="bg1"/>
                </a:solidFill>
              </a:rPr>
              <a:t>Exemple 2 : Austin </a:t>
            </a:r>
            <a:r>
              <a:rPr lang="fr-FR" b="1" i="1" dirty="0" err="1" smtClean="0">
                <a:solidFill>
                  <a:schemeClr val="bg1"/>
                </a:solidFill>
              </a:rPr>
              <a:t>Powers</a:t>
            </a:r>
            <a:r>
              <a:rPr lang="fr-FR" b="1" i="1" dirty="0" smtClean="0">
                <a:solidFill>
                  <a:schemeClr val="bg1"/>
                </a:solidFill>
              </a:rPr>
              <a:t> « the </a:t>
            </a:r>
            <a:r>
              <a:rPr lang="fr-FR" b="1" i="1" dirty="0" err="1" smtClean="0">
                <a:solidFill>
                  <a:schemeClr val="bg1"/>
                </a:solidFill>
              </a:rPr>
              <a:t>spy</a:t>
            </a:r>
            <a:r>
              <a:rPr lang="fr-FR" b="1" i="1" dirty="0" smtClean="0">
                <a:solidFill>
                  <a:schemeClr val="bg1"/>
                </a:solidFill>
              </a:rPr>
              <a:t> </a:t>
            </a:r>
            <a:r>
              <a:rPr lang="fr-FR" b="1" i="1" dirty="0" err="1" smtClean="0">
                <a:solidFill>
                  <a:schemeClr val="bg1"/>
                </a:solidFill>
              </a:rPr>
              <a:t>who</a:t>
            </a:r>
            <a:r>
              <a:rPr lang="fr-FR" b="1" i="1" dirty="0" smtClean="0">
                <a:solidFill>
                  <a:schemeClr val="bg1"/>
                </a:solidFill>
              </a:rPr>
              <a:t> </a:t>
            </a:r>
            <a:r>
              <a:rPr lang="fr-FR" b="1" i="1" dirty="0" err="1" smtClean="0">
                <a:solidFill>
                  <a:schemeClr val="bg1"/>
                </a:solidFill>
              </a:rPr>
              <a:t>shagged</a:t>
            </a:r>
            <a:r>
              <a:rPr lang="fr-FR" b="1" i="1" dirty="0" smtClean="0">
                <a:solidFill>
                  <a:schemeClr val="bg1"/>
                </a:solidFill>
              </a:rPr>
              <a:t> me », Mike Myers (1999)</a:t>
            </a:r>
            <a:endParaRPr lang="fr-FR" b="1" i="1" dirty="0">
              <a:solidFill>
                <a:schemeClr val="bg1"/>
              </a:solidFill>
            </a:endParaRPr>
          </a:p>
        </p:txBody>
      </p:sp>
      <p:pic>
        <p:nvPicPr>
          <p:cNvPr id="7" name="austin powers2.avi">
            <a:hlinkClick r:id="" action="ppaction://media"/>
          </p:cNvPr>
          <p:cNvPicPr>
            <a:picLocks noRot="1" noChangeAspect="1"/>
          </p:cNvPicPr>
          <p:nvPr>
            <a:videoFile r:link="rId1"/>
          </p:nvPr>
        </p:nvPicPr>
        <p:blipFill>
          <a:blip r:embed="rId4" cstate="print"/>
          <a:stretch>
            <a:fillRect/>
          </a:stretch>
        </p:blipFill>
        <p:spPr>
          <a:xfrm>
            <a:off x="-2626" y="1412776"/>
            <a:ext cx="9318682" cy="396044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3408"/>
            <a:ext cx="9144000" cy="1143000"/>
          </a:xfrm>
        </p:spPr>
        <p:txBody>
          <a:bodyPr>
            <a:normAutofit/>
          </a:bodyPr>
          <a:lstStyle/>
          <a:p>
            <a:r>
              <a:rPr lang="fr-FR" sz="3600" b="1" i="1" dirty="0" smtClean="0">
                <a:solidFill>
                  <a:schemeClr val="bg1"/>
                </a:solidFill>
              </a:rPr>
              <a:t>Quand les séries télé se veulent pédagogues… </a:t>
            </a:r>
            <a:endParaRPr lang="fr-FR" sz="3600" b="1" i="1" dirty="0">
              <a:solidFill>
                <a:schemeClr val="bg1"/>
              </a:solidFill>
            </a:endParaRPr>
          </a:p>
        </p:txBody>
      </p:sp>
      <p:sp>
        <p:nvSpPr>
          <p:cNvPr id="3" name="Content Placeholder 2"/>
          <p:cNvSpPr>
            <a:spLocks noGrp="1"/>
          </p:cNvSpPr>
          <p:nvPr>
            <p:ph idx="1"/>
          </p:nvPr>
        </p:nvSpPr>
        <p:spPr>
          <a:xfrm>
            <a:off x="0" y="606698"/>
            <a:ext cx="8769152" cy="1252736"/>
          </a:xfrm>
        </p:spPr>
        <p:txBody>
          <a:bodyPr>
            <a:normAutofit/>
          </a:bodyPr>
          <a:lstStyle/>
          <a:p>
            <a:pPr>
              <a:buNone/>
            </a:pPr>
            <a:r>
              <a:rPr lang="fr-FR" sz="2400" b="1" dirty="0" smtClean="0">
                <a:solidFill>
                  <a:schemeClr val="bg1"/>
                </a:solidFill>
              </a:rPr>
              <a:t>   Apprenez avec Spock à réaliser un laser dans une cellule de prison</a:t>
            </a:r>
            <a:endParaRPr lang="fr-FR" sz="2400" b="1" dirty="0">
              <a:solidFill>
                <a:schemeClr val="bg1"/>
              </a:solidFill>
            </a:endParaRPr>
          </a:p>
        </p:txBody>
      </p:sp>
      <p:pic>
        <p:nvPicPr>
          <p:cNvPr id="8" name="Copie de spock_laser_remasterisé.mpeg">
            <a:hlinkClick r:id="" action="ppaction://media"/>
          </p:cNvPr>
          <p:cNvPicPr>
            <a:picLocks noRot="1" noChangeAspect="1"/>
          </p:cNvPicPr>
          <p:nvPr>
            <a:videoFile r:link="rId1"/>
          </p:nvPr>
        </p:nvPicPr>
        <p:blipFill>
          <a:blip r:embed="rId4" cstate="print"/>
          <a:stretch>
            <a:fillRect/>
          </a:stretch>
        </p:blipFill>
        <p:spPr>
          <a:xfrm>
            <a:off x="1547664" y="1160748"/>
            <a:ext cx="7596336" cy="5697252"/>
          </a:xfrm>
          <a:prstGeom prst="rect">
            <a:avLst/>
          </a:prstGeom>
        </p:spPr>
      </p:pic>
      <p:sp>
        <p:nvSpPr>
          <p:cNvPr id="5" name="ZoneTexte 4"/>
          <p:cNvSpPr txBox="1"/>
          <p:nvPr/>
        </p:nvSpPr>
        <p:spPr>
          <a:xfrm>
            <a:off x="0" y="1196752"/>
            <a:ext cx="1259632" cy="646331"/>
          </a:xfrm>
          <a:prstGeom prst="rect">
            <a:avLst/>
          </a:prstGeom>
          <a:noFill/>
        </p:spPr>
        <p:txBody>
          <a:bodyPr wrap="square" rtlCol="0">
            <a:spAutoFit/>
          </a:bodyPr>
          <a:lstStyle/>
          <a:p>
            <a:r>
              <a:rPr lang="fr-FR" dirty="0" smtClean="0">
                <a:solidFill>
                  <a:schemeClr val="bg1"/>
                </a:solidFill>
              </a:rPr>
              <a:t>Star Trek : </a:t>
            </a:r>
          </a:p>
          <a:p>
            <a:r>
              <a:rPr lang="fr-FR" dirty="0" smtClean="0">
                <a:solidFill>
                  <a:schemeClr val="bg1"/>
                </a:solidFill>
              </a:rPr>
              <a:t>1966-1969</a:t>
            </a:r>
            <a:endParaRPr lang="fr-FR" dirty="0">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Autofit/>
          </a:bodyPr>
          <a:lstStyle/>
          <a:p>
            <a:r>
              <a:rPr lang="fr-FR" sz="3200" b="1" i="1" dirty="0" smtClean="0">
                <a:solidFill>
                  <a:schemeClr val="bg1"/>
                </a:solidFill>
              </a:rPr>
              <a:t>Quand les séries explorent d’autres applications du laser…</a:t>
            </a:r>
            <a:endParaRPr lang="fr-FR" sz="3200" b="1" i="1" dirty="0">
              <a:solidFill>
                <a:schemeClr val="bg1"/>
              </a:solidFill>
            </a:endParaRPr>
          </a:p>
        </p:txBody>
      </p:sp>
      <p:sp>
        <p:nvSpPr>
          <p:cNvPr id="3" name="Content Placeholder 2"/>
          <p:cNvSpPr>
            <a:spLocks noGrp="1"/>
          </p:cNvSpPr>
          <p:nvPr>
            <p:ph idx="1"/>
          </p:nvPr>
        </p:nvSpPr>
        <p:spPr>
          <a:xfrm>
            <a:off x="179512" y="1124744"/>
            <a:ext cx="8784976" cy="4525963"/>
          </a:xfrm>
        </p:spPr>
        <p:txBody>
          <a:bodyPr>
            <a:normAutofit/>
          </a:bodyPr>
          <a:lstStyle/>
          <a:p>
            <a:pPr>
              <a:buNone/>
            </a:pPr>
            <a:r>
              <a:rPr lang="fr-FR" sz="2000" dirty="0" smtClean="0">
                <a:solidFill>
                  <a:schemeClr val="bg1"/>
                </a:solidFill>
              </a:rPr>
              <a:t>	Ou comment « the </a:t>
            </a:r>
            <a:r>
              <a:rPr lang="fr-FR" sz="2000" dirty="0" err="1" smtClean="0">
                <a:solidFill>
                  <a:schemeClr val="bg1"/>
                </a:solidFill>
              </a:rPr>
              <a:t>avengers</a:t>
            </a:r>
            <a:r>
              <a:rPr lang="fr-FR" sz="2000" dirty="0" smtClean="0">
                <a:solidFill>
                  <a:schemeClr val="bg1"/>
                </a:solidFill>
              </a:rPr>
              <a:t> » (</a:t>
            </a:r>
            <a:r>
              <a:rPr lang="fr-FR" sz="2000" i="1" dirty="0" smtClean="0">
                <a:solidFill>
                  <a:schemeClr val="bg1"/>
                </a:solidFill>
              </a:rPr>
              <a:t>Chapeaux melon et bottes de cuir</a:t>
            </a:r>
            <a:r>
              <a:rPr lang="fr-FR" sz="2000" dirty="0" smtClean="0">
                <a:solidFill>
                  <a:schemeClr val="bg1"/>
                </a:solidFill>
              </a:rPr>
              <a:t>) reconnaissent un laser… à son bruit !  </a:t>
            </a:r>
            <a:r>
              <a:rPr lang="fr-FR" sz="1800" dirty="0" smtClean="0">
                <a:solidFill>
                  <a:schemeClr val="bg1"/>
                </a:solidFill>
              </a:rPr>
              <a:t>Extrait de </a:t>
            </a:r>
            <a:r>
              <a:rPr lang="fr-FR" sz="1800" i="1" dirty="0" err="1" smtClean="0">
                <a:solidFill>
                  <a:schemeClr val="bg1"/>
                </a:solidFill>
              </a:rPr>
              <a:t>From</a:t>
            </a:r>
            <a:r>
              <a:rPr lang="fr-FR" sz="1800" i="1" dirty="0" smtClean="0">
                <a:solidFill>
                  <a:schemeClr val="bg1"/>
                </a:solidFill>
              </a:rPr>
              <a:t> Venus </a:t>
            </a:r>
            <a:r>
              <a:rPr lang="fr-FR" sz="1800" i="1" dirty="0" err="1" smtClean="0">
                <a:solidFill>
                  <a:schemeClr val="bg1"/>
                </a:solidFill>
              </a:rPr>
              <a:t>with</a:t>
            </a:r>
            <a:r>
              <a:rPr lang="fr-FR" sz="1800" i="1" dirty="0" smtClean="0">
                <a:solidFill>
                  <a:schemeClr val="bg1"/>
                </a:solidFill>
              </a:rPr>
              <a:t> Love</a:t>
            </a:r>
            <a:r>
              <a:rPr lang="fr-FR" sz="1800" dirty="0" smtClean="0">
                <a:solidFill>
                  <a:schemeClr val="bg1"/>
                </a:solidFill>
              </a:rPr>
              <a:t>, 5</a:t>
            </a:r>
            <a:r>
              <a:rPr lang="fr-FR" sz="1800" baseline="30000" dirty="0" smtClean="0">
                <a:solidFill>
                  <a:schemeClr val="bg1"/>
                </a:solidFill>
              </a:rPr>
              <a:t>ème</a:t>
            </a:r>
            <a:r>
              <a:rPr lang="fr-FR" sz="1800" dirty="0" smtClean="0">
                <a:solidFill>
                  <a:schemeClr val="bg1"/>
                </a:solidFill>
              </a:rPr>
              <a:t> saison (1967)</a:t>
            </a:r>
            <a:endParaRPr lang="fr-FR" sz="2000" dirty="0">
              <a:solidFill>
                <a:schemeClr val="bg1"/>
              </a:solidFill>
            </a:endParaRPr>
          </a:p>
        </p:txBody>
      </p:sp>
      <p:pic>
        <p:nvPicPr>
          <p:cNvPr id="4" name="chapeau melon laser.session-extraitcomplet.avi">
            <a:hlinkClick r:id="" action="ppaction://media"/>
          </p:cNvPr>
          <p:cNvPicPr>
            <a:picLocks noRot="1" noChangeAspect="1"/>
          </p:cNvPicPr>
          <p:nvPr>
            <a:videoFile r:link="rId1"/>
          </p:nvPr>
        </p:nvPicPr>
        <p:blipFill>
          <a:blip r:embed="rId4" cstate="print"/>
          <a:stretch>
            <a:fillRect/>
          </a:stretch>
        </p:blipFill>
        <p:spPr>
          <a:xfrm>
            <a:off x="1187624" y="1844824"/>
            <a:ext cx="6516960" cy="484983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cstate="print"/>
          <a:srcRect/>
          <a:stretch>
            <a:fillRect/>
          </a:stretch>
        </p:blipFill>
        <p:spPr bwMode="auto">
          <a:xfrm>
            <a:off x="7308304" y="1719600"/>
            <a:ext cx="1296144" cy="1451681"/>
          </a:xfrm>
          <a:prstGeom prst="rect">
            <a:avLst/>
          </a:prstGeom>
          <a:noFill/>
          <a:ln w="9525">
            <a:noFill/>
            <a:miter lim="800000"/>
            <a:headEnd/>
            <a:tailEnd/>
          </a:ln>
        </p:spPr>
      </p:pic>
      <p:sp>
        <p:nvSpPr>
          <p:cNvPr id="2" name="Title 1"/>
          <p:cNvSpPr>
            <a:spLocks noGrp="1"/>
          </p:cNvSpPr>
          <p:nvPr>
            <p:ph type="title"/>
          </p:nvPr>
        </p:nvSpPr>
        <p:spPr>
          <a:xfrm>
            <a:off x="251520" y="0"/>
            <a:ext cx="6516216" cy="868958"/>
          </a:xfrm>
        </p:spPr>
        <p:txBody>
          <a:bodyPr>
            <a:normAutofit/>
          </a:bodyPr>
          <a:lstStyle/>
          <a:p>
            <a:r>
              <a:rPr lang="fr-FR" sz="3600" dirty="0" smtClean="0">
                <a:solidFill>
                  <a:schemeClr val="bg1"/>
                </a:solidFill>
              </a:rPr>
              <a:t>Mais… quel est le SON du laser  ?</a:t>
            </a:r>
            <a:endParaRPr lang="fr-FR" sz="3600" dirty="0">
              <a:solidFill>
                <a:schemeClr val="bg1"/>
              </a:solidFill>
            </a:endParaRPr>
          </a:p>
        </p:txBody>
      </p:sp>
      <p:sp>
        <p:nvSpPr>
          <p:cNvPr id="4" name="TextBox 3"/>
          <p:cNvSpPr txBox="1"/>
          <p:nvPr/>
        </p:nvSpPr>
        <p:spPr>
          <a:xfrm>
            <a:off x="35496" y="932527"/>
            <a:ext cx="9108504" cy="1200329"/>
          </a:xfrm>
          <a:prstGeom prst="rect">
            <a:avLst/>
          </a:prstGeom>
          <a:noFill/>
        </p:spPr>
        <p:txBody>
          <a:bodyPr wrap="square" rtlCol="0">
            <a:spAutoFit/>
          </a:bodyPr>
          <a:lstStyle/>
          <a:p>
            <a:r>
              <a:rPr lang="fr-FR" dirty="0" smtClean="0"/>
              <a:t>- Le laser n’émet </a:t>
            </a:r>
            <a:r>
              <a:rPr lang="fr-FR" b="1" dirty="0" smtClean="0">
                <a:solidFill>
                  <a:schemeClr val="accent2">
                    <a:lumMod val="75000"/>
                  </a:schemeClr>
                </a:solidFill>
              </a:rPr>
              <a:t>aucun son </a:t>
            </a:r>
            <a:r>
              <a:rPr lang="fr-FR" dirty="0" smtClean="0"/>
              <a:t>: c’est un problème pour le cinéma !</a:t>
            </a:r>
          </a:p>
          <a:p>
            <a:pPr>
              <a:buFontTx/>
              <a:buChar char="-"/>
            </a:pPr>
            <a:r>
              <a:rPr lang="fr-FR" dirty="0" smtClean="0"/>
              <a:t> En 1951 Bernard </a:t>
            </a:r>
            <a:r>
              <a:rPr lang="fr-FR" dirty="0" err="1" smtClean="0"/>
              <a:t>Herrmann</a:t>
            </a:r>
            <a:r>
              <a:rPr lang="fr-FR" dirty="0" smtClean="0"/>
              <a:t> compose la musique de </a:t>
            </a:r>
            <a:r>
              <a:rPr lang="fr-FR" i="1" dirty="0" smtClean="0"/>
              <a:t>The </a:t>
            </a:r>
            <a:r>
              <a:rPr lang="fr-FR" i="1" dirty="0" err="1" smtClean="0"/>
              <a:t>day</a:t>
            </a:r>
            <a:r>
              <a:rPr lang="fr-FR" i="1" dirty="0" smtClean="0"/>
              <a:t> the </a:t>
            </a:r>
            <a:r>
              <a:rPr lang="fr-FR" i="1" dirty="0" err="1" smtClean="0"/>
              <a:t>earth</a:t>
            </a:r>
            <a:r>
              <a:rPr lang="fr-FR" i="1" dirty="0" smtClean="0"/>
              <a:t> </a:t>
            </a:r>
            <a:r>
              <a:rPr lang="fr-FR" i="1" dirty="0" err="1" smtClean="0"/>
              <a:t>stood</a:t>
            </a:r>
            <a:r>
              <a:rPr lang="fr-FR" i="1" dirty="0" smtClean="0"/>
              <a:t> </a:t>
            </a:r>
            <a:r>
              <a:rPr lang="fr-FR" i="1" dirty="0" err="1" smtClean="0"/>
              <a:t>still</a:t>
            </a:r>
            <a:r>
              <a:rPr lang="fr-FR" i="1" dirty="0" smtClean="0"/>
              <a:t> </a:t>
            </a:r>
            <a:r>
              <a:rPr lang="fr-FR" dirty="0" smtClean="0"/>
              <a:t>et introduit le </a:t>
            </a:r>
            <a:r>
              <a:rPr lang="fr-FR" b="1" dirty="0" err="1" smtClean="0"/>
              <a:t>thérémine</a:t>
            </a:r>
            <a:r>
              <a:rPr lang="fr-FR" dirty="0" smtClean="0"/>
              <a:t> dans la partition</a:t>
            </a:r>
          </a:p>
          <a:p>
            <a:pPr>
              <a:buFontTx/>
              <a:buChar char="-"/>
            </a:pPr>
            <a:endParaRPr lang="fr-FR" dirty="0" smtClean="0"/>
          </a:p>
        </p:txBody>
      </p:sp>
      <p:pic>
        <p:nvPicPr>
          <p:cNvPr id="2052" name="Picture 4"/>
          <p:cNvPicPr>
            <a:picLocks noChangeAspect="1" noChangeArrowheads="1"/>
          </p:cNvPicPr>
          <p:nvPr/>
        </p:nvPicPr>
        <p:blipFill>
          <a:blip r:embed="rId7" cstate="print"/>
          <a:srcRect/>
          <a:stretch>
            <a:fillRect/>
          </a:stretch>
        </p:blipFill>
        <p:spPr bwMode="auto">
          <a:xfrm>
            <a:off x="5148064" y="1743224"/>
            <a:ext cx="1575626" cy="1181720"/>
          </a:xfrm>
          <a:prstGeom prst="rect">
            <a:avLst/>
          </a:prstGeom>
          <a:noFill/>
          <a:ln w="9525">
            <a:noFill/>
            <a:miter lim="800000"/>
            <a:headEnd/>
            <a:tailEnd/>
          </a:ln>
        </p:spPr>
      </p:pic>
      <p:sp>
        <p:nvSpPr>
          <p:cNvPr id="7" name="TextBox 6"/>
          <p:cNvSpPr txBox="1"/>
          <p:nvPr/>
        </p:nvSpPr>
        <p:spPr>
          <a:xfrm>
            <a:off x="72008" y="2348880"/>
            <a:ext cx="3347864" cy="3970318"/>
          </a:xfrm>
          <a:prstGeom prst="rect">
            <a:avLst/>
          </a:prstGeom>
          <a:noFill/>
        </p:spPr>
        <p:txBody>
          <a:bodyPr wrap="square" rtlCol="0">
            <a:spAutoFit/>
          </a:bodyPr>
          <a:lstStyle/>
          <a:p>
            <a:pPr>
              <a:buFontTx/>
              <a:buChar char="-"/>
            </a:pPr>
            <a:endParaRPr lang="fr-FR" dirty="0" smtClean="0"/>
          </a:p>
          <a:p>
            <a:pPr>
              <a:buFontTx/>
              <a:buChar char="-"/>
            </a:pPr>
            <a:r>
              <a:rPr lang="fr-FR" dirty="0" smtClean="0"/>
              <a:t> cette musique « futuriste » se retrouve dès lors associée à de nombreux films de SF et </a:t>
            </a:r>
            <a:r>
              <a:rPr lang="fr-FR" b="1" dirty="0" smtClean="0"/>
              <a:t>souvent aux lasers</a:t>
            </a:r>
            <a:r>
              <a:rPr lang="fr-FR" dirty="0" smtClean="0"/>
              <a:t>, au point de devenir pour les scénaristes « LE » bruit du laser </a:t>
            </a:r>
          </a:p>
          <a:p>
            <a:pPr>
              <a:buFontTx/>
              <a:buChar char="-"/>
            </a:pPr>
            <a:endParaRPr lang="fr-FR" dirty="0" smtClean="0"/>
          </a:p>
          <a:p>
            <a:pPr>
              <a:buFontTx/>
              <a:buChar char="-"/>
            </a:pPr>
            <a:r>
              <a:rPr lang="fr-FR" dirty="0" smtClean="0"/>
              <a:t> cette association totalement imaginaire est même reprise par le CNRS pour illustrer un documentaire très sérieux sur le laser en 1968 !</a:t>
            </a:r>
          </a:p>
          <a:p>
            <a:endParaRPr lang="fr-FR" dirty="0"/>
          </a:p>
        </p:txBody>
      </p:sp>
      <p:pic>
        <p:nvPicPr>
          <p:cNvPr id="10" name="cerimes le laser.mpeg">
            <a:hlinkClick r:id="" action="ppaction://media"/>
          </p:cNvPr>
          <p:cNvPicPr>
            <a:picLocks noRot="1" noChangeAspect="1"/>
          </p:cNvPicPr>
          <p:nvPr>
            <a:videoFile r:link="rId1"/>
          </p:nvPr>
        </p:nvPicPr>
        <p:blipFill>
          <a:blip r:embed="rId8" cstate="print"/>
          <a:stretch>
            <a:fillRect/>
          </a:stretch>
        </p:blipFill>
        <p:spPr>
          <a:xfrm>
            <a:off x="4068240" y="2996952"/>
            <a:ext cx="5075760" cy="3861048"/>
          </a:xfrm>
          <a:prstGeom prst="rect">
            <a:avLst/>
          </a:prstGeom>
        </p:spPr>
      </p:pic>
      <p:pic>
        <p:nvPicPr>
          <p:cNvPr id="8" name="Copie de cerimes laser SON.mpeg">
            <a:hlinkClick r:id="" action="ppaction://media"/>
          </p:cNvPr>
          <p:cNvPicPr>
            <a:picLocks noRot="1" noChangeAspect="1"/>
          </p:cNvPicPr>
          <p:nvPr>
            <a:videoFile r:link="rId2"/>
          </p:nvPr>
        </p:nvPicPr>
        <p:blipFill>
          <a:blip r:embed="rId9" cstate="print">
            <a:duotone>
              <a:prstClr val="black"/>
              <a:srgbClr val="D9C3A5">
                <a:tint val="50000"/>
                <a:satMod val="180000"/>
              </a:srgbClr>
            </a:duotone>
          </a:blip>
          <a:stretch>
            <a:fillRect/>
          </a:stretch>
        </p:blipFill>
        <p:spPr>
          <a:xfrm>
            <a:off x="2915816" y="6237312"/>
            <a:ext cx="1080120" cy="447164"/>
          </a:xfrm>
          <a:prstGeom prst="rect">
            <a:avLst/>
          </a:prstGeom>
          <a:solidFill>
            <a:schemeClr val="bg1">
              <a:lumMod val="85000"/>
            </a:schemeClr>
          </a:solidFill>
        </p:spPr>
      </p:pic>
      <p:pic>
        <p:nvPicPr>
          <p:cNvPr id="11" name="NOCTURNE chopin au theremine.mp3">
            <a:hlinkClick r:id="" action="ppaction://media"/>
          </p:cNvPr>
          <p:cNvPicPr>
            <a:picLocks noRot="1" noChangeAspect="1"/>
          </p:cNvPicPr>
          <p:nvPr>
            <a:audioFile r:link="rId3"/>
          </p:nvPr>
        </p:nvPicPr>
        <p:blipFill>
          <a:blip r:embed="rId10" cstate="print"/>
          <a:stretch>
            <a:fillRect/>
          </a:stretch>
        </p:blipFill>
        <p:spPr>
          <a:xfrm>
            <a:off x="4572000" y="234888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video>
              <p:cMediaNode>
                <p:cTn id="8" fill="hold" display="0">
                  <p:stCondLst>
                    <p:cond delay="indefinite"/>
                  </p:stCondLst>
                  <p:endCondLst>
                    <p:cond evt="onNext" delay="0">
                      <p:tgtEl>
                        <p:sldTgt/>
                      </p:tgtEl>
                    </p:cond>
                    <p:cond evt="onPrev" delay="0">
                      <p:tgtEl>
                        <p:sldTgt/>
                      </p:tgtEl>
                    </p:cond>
                  </p:endCondLst>
                </p:cTn>
                <p:tgtEl>
                  <p:spTgt spid="8"/>
                </p:tgtEl>
              </p:cMediaNode>
            </p:video>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after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63811" fill="hold"/>
                                        <p:tgtEl>
                                          <p:spTgt spid="11"/>
                                        </p:tgtEl>
                                      </p:cBhvr>
                                    </p:cmd>
                                  </p:childTnLst>
                                </p:cTn>
                              </p:par>
                            </p:childTnLst>
                          </p:cTn>
                        </p:par>
                      </p:childTnLst>
                    </p:cTn>
                  </p:par>
                </p:childTnLst>
              </p:cTn>
              <p:nextCondLst>
                <p:cond evt="onClick" delay="0">
                  <p:tgtEl>
                    <p:spTgt spid="1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99392"/>
            <a:ext cx="9144000" cy="985590"/>
          </a:xfrm>
        </p:spPr>
        <p:txBody>
          <a:bodyPr>
            <a:noAutofit/>
          </a:bodyPr>
          <a:lstStyle/>
          <a:p>
            <a:pPr algn="l"/>
            <a:r>
              <a:rPr lang="fr-FR" sz="3600" dirty="0" smtClean="0">
                <a:solidFill>
                  <a:schemeClr val="bg1"/>
                </a:solidFill>
              </a:rPr>
              <a:t>L’histoire médiatique du laser</a:t>
            </a:r>
            <a:endParaRPr lang="en-US" sz="3600" dirty="0" smtClean="0">
              <a:solidFill>
                <a:schemeClr val="bg1"/>
              </a:solidFill>
            </a:endParaRPr>
          </a:p>
        </p:txBody>
      </p:sp>
      <p:sp>
        <p:nvSpPr>
          <p:cNvPr id="5" name="Slide Number Placeholder 4"/>
          <p:cNvSpPr>
            <a:spLocks noGrp="1"/>
          </p:cNvSpPr>
          <p:nvPr>
            <p:ph type="sldNum" sz="quarter" idx="12"/>
          </p:nvPr>
        </p:nvSpPr>
        <p:spPr/>
        <p:txBody>
          <a:bodyPr/>
          <a:lstStyle/>
          <a:p>
            <a:pPr>
              <a:defRPr/>
            </a:pPr>
            <a:fld id="{1DE90677-5D54-40CD-9289-632ACB254435}" type="slidenum">
              <a:rPr lang="en-US" smtClean="0"/>
              <a:pPr>
                <a:defRPr/>
              </a:pPr>
              <a:t>38</a:t>
            </a:fld>
            <a:endParaRPr lang="en-US"/>
          </a:p>
        </p:txBody>
      </p:sp>
      <p:sp>
        <p:nvSpPr>
          <p:cNvPr id="6" name="Rectangle 5"/>
          <p:cNvSpPr/>
          <p:nvPr/>
        </p:nvSpPr>
        <p:spPr>
          <a:xfrm>
            <a:off x="179512" y="1700808"/>
            <a:ext cx="4788024" cy="4462760"/>
          </a:xfrm>
          <a:prstGeom prst="rect">
            <a:avLst/>
          </a:prstGeom>
        </p:spPr>
        <p:txBody>
          <a:bodyPr wrap="square">
            <a:spAutoFit/>
          </a:bodyPr>
          <a:lstStyle/>
          <a:p>
            <a:pPr algn="just">
              <a:defRPr/>
            </a:pPr>
            <a:r>
              <a:rPr lang="fr-FR" sz="2000" dirty="0" smtClean="0">
                <a:latin typeface="Garamond" pitchFamily="18" charset="0"/>
              </a:rPr>
              <a:t>« Soudain</a:t>
            </a:r>
            <a:r>
              <a:rPr lang="fr-FR" sz="2000" dirty="0">
                <a:latin typeface="Garamond" pitchFamily="18" charset="0"/>
              </a:rPr>
              <a:t>, une lueur d'enfer se mit à régner à l'intérieur du rubis. Puis, de l'extrémité du cylindre, devenue cent mille fois plus brillante que la surface du soleil, jaillit un pinceau de lumière </a:t>
            </a:r>
            <a:r>
              <a:rPr lang="fr-FR" sz="2000" dirty="0" smtClean="0">
                <a:latin typeface="Garamond" pitchFamily="18" charset="0"/>
              </a:rPr>
              <a:t>rouge (…)</a:t>
            </a:r>
            <a:r>
              <a:rPr lang="fr-FR" sz="2000" dirty="0">
                <a:latin typeface="Garamond" pitchFamily="18" charset="0"/>
              </a:rPr>
              <a:t> </a:t>
            </a:r>
            <a:endParaRPr lang="fr-FR" sz="2000" dirty="0" smtClean="0">
              <a:latin typeface="Garamond" pitchFamily="18" charset="0"/>
            </a:endParaRPr>
          </a:p>
          <a:p>
            <a:pPr algn="just">
              <a:defRPr/>
            </a:pPr>
            <a:r>
              <a:rPr lang="fr-FR" sz="2000" dirty="0" smtClean="0">
                <a:latin typeface="Garamond" pitchFamily="18" charset="0"/>
              </a:rPr>
              <a:t>Silencieux, le professeur Theodore </a:t>
            </a:r>
            <a:r>
              <a:rPr lang="fr-FR" sz="2000" dirty="0" err="1" smtClean="0">
                <a:latin typeface="Garamond" pitchFamily="18" charset="0"/>
              </a:rPr>
              <a:t>Maiman</a:t>
            </a:r>
            <a:r>
              <a:rPr lang="fr-FR" sz="2000" dirty="0" smtClean="0">
                <a:latin typeface="Garamond" pitchFamily="18" charset="0"/>
              </a:rPr>
              <a:t> et ses assistants de la </a:t>
            </a:r>
            <a:r>
              <a:rPr lang="fr-FR" sz="2000" i="1" dirty="0" smtClean="0">
                <a:latin typeface="Garamond" pitchFamily="18" charset="0"/>
              </a:rPr>
              <a:t>Hugues </a:t>
            </a:r>
            <a:r>
              <a:rPr lang="fr-FR" sz="2000" i="1" dirty="0" err="1" smtClean="0">
                <a:latin typeface="Garamond" pitchFamily="18" charset="0"/>
              </a:rPr>
              <a:t>Aircraft</a:t>
            </a:r>
            <a:r>
              <a:rPr lang="fr-FR" sz="2000" i="1" dirty="0" smtClean="0">
                <a:latin typeface="Garamond" pitchFamily="18" charset="0"/>
              </a:rPr>
              <a:t> Co.  </a:t>
            </a:r>
            <a:r>
              <a:rPr lang="fr-FR" sz="2000" dirty="0" smtClean="0">
                <a:latin typeface="Garamond" pitchFamily="18" charset="0"/>
              </a:rPr>
              <a:t>restèrent un long moment fascinés par la beauté de ce spectacle que nul être humain, avant eux, n’avait encore pu voir.</a:t>
            </a:r>
          </a:p>
          <a:p>
            <a:pPr algn="just">
              <a:defRPr/>
            </a:pPr>
            <a:r>
              <a:rPr lang="fr-FR" sz="2000" dirty="0" smtClean="0">
                <a:latin typeface="Garamond" pitchFamily="18" charset="0"/>
              </a:rPr>
              <a:t>― Einstein avait raison, murmura le savant.</a:t>
            </a:r>
          </a:p>
          <a:p>
            <a:pPr algn="just">
              <a:defRPr/>
            </a:pPr>
            <a:r>
              <a:rPr lang="fr-FR" sz="2000" dirty="0" smtClean="0">
                <a:latin typeface="Garamond" pitchFamily="18" charset="0"/>
              </a:rPr>
              <a:t>La lumière peut être cohérente. »</a:t>
            </a:r>
            <a:endParaRPr lang="fr-FR" sz="2000" dirty="0">
              <a:latin typeface="Garamond" pitchFamily="18" charset="0"/>
            </a:endParaRPr>
          </a:p>
          <a:p>
            <a:pPr algn="just">
              <a:defRPr/>
            </a:pPr>
            <a:endParaRPr lang="fr-FR" sz="2000" dirty="0">
              <a:latin typeface="Garamond" pitchFamily="18" charset="0"/>
            </a:endParaRPr>
          </a:p>
          <a:p>
            <a:pPr algn="just">
              <a:defRPr/>
            </a:pPr>
            <a:r>
              <a:rPr lang="fr-FR" sz="2400" dirty="0">
                <a:latin typeface="Garamond" pitchFamily="18" charset="0"/>
              </a:rPr>
              <a:t> (</a:t>
            </a:r>
            <a:r>
              <a:rPr lang="fr-FR" sz="2400" i="1" dirty="0" smtClean="0">
                <a:latin typeface="Garamond" pitchFamily="18" charset="0"/>
              </a:rPr>
              <a:t>J.P. </a:t>
            </a:r>
            <a:r>
              <a:rPr lang="fr-FR" sz="2400" i="1" dirty="0">
                <a:latin typeface="Garamond" pitchFamily="18" charset="0"/>
              </a:rPr>
              <a:t>Sergent, Science et </a:t>
            </a:r>
            <a:r>
              <a:rPr lang="fr-FR" sz="2400" i="1" dirty="0" smtClean="0">
                <a:latin typeface="Garamond" pitchFamily="18" charset="0"/>
              </a:rPr>
              <a:t>Avenir, </a:t>
            </a:r>
            <a:r>
              <a:rPr lang="fr-FR" sz="2400" i="1" dirty="0">
                <a:latin typeface="Garamond" pitchFamily="18" charset="0"/>
              </a:rPr>
              <a:t>1970 )</a:t>
            </a:r>
            <a:endParaRPr lang="en-US" i="1" dirty="0">
              <a:latin typeface="Garamond" pitchFamily="18" charset="0"/>
            </a:endParaRPr>
          </a:p>
        </p:txBody>
      </p:sp>
      <p:pic>
        <p:nvPicPr>
          <p:cNvPr id="28677" name="Picture 11"/>
          <p:cNvPicPr>
            <a:picLocks noChangeAspect="1" noChangeArrowheads="1"/>
          </p:cNvPicPr>
          <p:nvPr/>
        </p:nvPicPr>
        <p:blipFill>
          <a:blip r:embed="rId3" cstate="print"/>
          <a:srcRect/>
          <a:stretch>
            <a:fillRect/>
          </a:stretch>
        </p:blipFill>
        <p:spPr bwMode="auto">
          <a:xfrm>
            <a:off x="5364088" y="1628800"/>
            <a:ext cx="1584176" cy="2169983"/>
          </a:xfrm>
          <a:prstGeom prst="rect">
            <a:avLst/>
          </a:prstGeom>
          <a:noFill/>
          <a:ln w="9525">
            <a:noFill/>
            <a:miter lim="800000"/>
            <a:headEnd/>
            <a:tailEnd/>
          </a:ln>
        </p:spPr>
      </p:pic>
      <p:pic>
        <p:nvPicPr>
          <p:cNvPr id="28678" name="Picture 11"/>
          <p:cNvPicPr>
            <a:picLocks noChangeAspect="1" noChangeArrowheads="1"/>
          </p:cNvPicPr>
          <p:nvPr/>
        </p:nvPicPr>
        <p:blipFill>
          <a:blip r:embed="rId4" cstate="screen"/>
          <a:srcRect/>
          <a:stretch>
            <a:fillRect/>
          </a:stretch>
        </p:blipFill>
        <p:spPr bwMode="auto">
          <a:xfrm>
            <a:off x="5364088" y="4149080"/>
            <a:ext cx="3454393" cy="2302544"/>
          </a:xfrm>
          <a:prstGeom prst="rect">
            <a:avLst/>
          </a:prstGeom>
          <a:noFill/>
          <a:ln w="9525">
            <a:noFill/>
            <a:miter lim="800000"/>
            <a:headEnd/>
            <a:tailEnd/>
          </a:ln>
        </p:spPr>
      </p:pic>
      <p:pic>
        <p:nvPicPr>
          <p:cNvPr id="28679" name="Picture 2"/>
          <p:cNvPicPr>
            <a:picLocks noChangeAspect="1" noChangeArrowheads="1"/>
          </p:cNvPicPr>
          <p:nvPr/>
        </p:nvPicPr>
        <p:blipFill>
          <a:blip r:embed="rId5" cstate="screen"/>
          <a:srcRect/>
          <a:stretch>
            <a:fillRect/>
          </a:stretch>
        </p:blipFill>
        <p:spPr bwMode="auto">
          <a:xfrm>
            <a:off x="7092280" y="1916832"/>
            <a:ext cx="1436687" cy="184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35496" y="274638"/>
            <a:ext cx="7293496" cy="706090"/>
          </a:xfrm>
        </p:spPr>
        <p:txBody>
          <a:bodyPr>
            <a:normAutofit fontScale="90000"/>
          </a:bodyPr>
          <a:lstStyle/>
          <a:p>
            <a:pPr algn="l"/>
            <a:r>
              <a:rPr lang="fr-FR" dirty="0" smtClean="0">
                <a:solidFill>
                  <a:schemeClr val="bg1"/>
                </a:solidFill>
              </a:rPr>
              <a:t>Mais en réalité…</a:t>
            </a:r>
            <a:endParaRPr lang="en-US" dirty="0" smtClean="0">
              <a:solidFill>
                <a:schemeClr val="bg1"/>
              </a:solidFill>
            </a:endParaRPr>
          </a:p>
        </p:txBody>
      </p:sp>
      <p:sp>
        <p:nvSpPr>
          <p:cNvPr id="5" name="Slide Number Placeholder 4"/>
          <p:cNvSpPr>
            <a:spLocks noGrp="1"/>
          </p:cNvSpPr>
          <p:nvPr>
            <p:ph type="sldNum" sz="quarter" idx="12"/>
          </p:nvPr>
        </p:nvSpPr>
        <p:spPr/>
        <p:txBody>
          <a:bodyPr/>
          <a:lstStyle/>
          <a:p>
            <a:pPr>
              <a:defRPr/>
            </a:pPr>
            <a:fld id="{AD7CDAB0-75CC-40A6-8302-9108193885A2}" type="slidenum">
              <a:rPr lang="en-US" smtClean="0"/>
              <a:pPr>
                <a:defRPr/>
              </a:pPr>
              <a:t>39</a:t>
            </a:fld>
            <a:endParaRPr lang="en-US"/>
          </a:p>
        </p:txBody>
      </p:sp>
      <p:pic>
        <p:nvPicPr>
          <p:cNvPr id="29701" name="Picture 10"/>
          <p:cNvPicPr>
            <a:picLocks noChangeAspect="1" noChangeArrowheads="1"/>
          </p:cNvPicPr>
          <p:nvPr/>
        </p:nvPicPr>
        <p:blipFill>
          <a:blip r:embed="rId3" cstate="print"/>
          <a:srcRect/>
          <a:stretch>
            <a:fillRect/>
          </a:stretch>
        </p:blipFill>
        <p:spPr bwMode="auto">
          <a:xfrm>
            <a:off x="5113338" y="1484313"/>
            <a:ext cx="2895600" cy="733425"/>
          </a:xfrm>
          <a:prstGeom prst="rect">
            <a:avLst/>
          </a:prstGeom>
          <a:noFill/>
          <a:ln w="9525">
            <a:noFill/>
            <a:miter lim="800000"/>
            <a:headEnd/>
            <a:tailEnd/>
          </a:ln>
        </p:spPr>
      </p:pic>
      <p:pic>
        <p:nvPicPr>
          <p:cNvPr id="29703" name="Picture 3"/>
          <p:cNvPicPr>
            <a:picLocks noChangeAspect="1" noChangeArrowheads="1"/>
          </p:cNvPicPr>
          <p:nvPr/>
        </p:nvPicPr>
        <p:blipFill>
          <a:blip r:embed="rId4" cstate="print"/>
          <a:srcRect/>
          <a:stretch>
            <a:fillRect/>
          </a:stretch>
        </p:blipFill>
        <p:spPr bwMode="auto">
          <a:xfrm>
            <a:off x="5113338" y="1125538"/>
            <a:ext cx="3714750" cy="209550"/>
          </a:xfrm>
          <a:prstGeom prst="rect">
            <a:avLst/>
          </a:prstGeom>
          <a:noFill/>
          <a:ln w="9525">
            <a:noFill/>
            <a:miter lim="800000"/>
            <a:headEnd/>
            <a:tailEnd/>
          </a:ln>
        </p:spPr>
      </p:pic>
      <p:sp>
        <p:nvSpPr>
          <p:cNvPr id="13" name="TextBox 12"/>
          <p:cNvSpPr txBox="1"/>
          <p:nvPr/>
        </p:nvSpPr>
        <p:spPr>
          <a:xfrm>
            <a:off x="8101013" y="1484313"/>
            <a:ext cx="792162" cy="369887"/>
          </a:xfrm>
          <a:prstGeom prst="rect">
            <a:avLst/>
          </a:prstGeom>
          <a:noFill/>
        </p:spPr>
        <p:txBody>
          <a:bodyPr>
            <a:spAutoFit/>
          </a:bodyPr>
          <a:lstStyle/>
          <a:p>
            <a:pPr>
              <a:defRPr/>
            </a:pPr>
            <a:r>
              <a:rPr lang="fr-FR" dirty="0">
                <a:latin typeface="+mj-lt"/>
              </a:rPr>
              <a:t>1961</a:t>
            </a:r>
            <a:endParaRPr lang="en-US" dirty="0">
              <a:latin typeface="+mj-lt"/>
            </a:endParaRPr>
          </a:p>
        </p:txBody>
      </p:sp>
      <p:pic>
        <p:nvPicPr>
          <p:cNvPr id="29706" name="Picture 8" descr="maiman_2.gif"/>
          <p:cNvPicPr>
            <a:picLocks noChangeAspect="1"/>
          </p:cNvPicPr>
          <p:nvPr/>
        </p:nvPicPr>
        <p:blipFill>
          <a:blip r:embed="rId5" cstate="print"/>
          <a:srcRect/>
          <a:stretch>
            <a:fillRect/>
          </a:stretch>
        </p:blipFill>
        <p:spPr bwMode="auto">
          <a:xfrm>
            <a:off x="2843808" y="1196752"/>
            <a:ext cx="1800200" cy="4251125"/>
          </a:xfrm>
          <a:prstGeom prst="rect">
            <a:avLst/>
          </a:prstGeom>
          <a:noFill/>
          <a:ln w="9525">
            <a:noFill/>
            <a:miter lim="800000"/>
            <a:headEnd/>
            <a:tailEnd/>
          </a:ln>
        </p:spPr>
      </p:pic>
      <p:sp>
        <p:nvSpPr>
          <p:cNvPr id="17" name="TextBox 16"/>
          <p:cNvSpPr txBox="1"/>
          <p:nvPr/>
        </p:nvSpPr>
        <p:spPr>
          <a:xfrm>
            <a:off x="395536" y="1268760"/>
            <a:ext cx="1511300" cy="646113"/>
          </a:xfrm>
          <a:prstGeom prst="rect">
            <a:avLst/>
          </a:prstGeom>
          <a:noFill/>
        </p:spPr>
        <p:txBody>
          <a:bodyPr>
            <a:spAutoFit/>
          </a:bodyPr>
          <a:lstStyle/>
          <a:p>
            <a:pPr>
              <a:defRPr/>
            </a:pPr>
            <a:r>
              <a:rPr lang="fr-FR" dirty="0" err="1">
                <a:latin typeface="+mj-lt"/>
              </a:rPr>
              <a:t>Maiman</a:t>
            </a:r>
            <a:r>
              <a:rPr lang="fr-FR" dirty="0">
                <a:latin typeface="+mj-lt"/>
              </a:rPr>
              <a:t> 1960</a:t>
            </a:r>
            <a:endParaRPr lang="en-US" dirty="0">
              <a:latin typeface="+mj-lt"/>
            </a:endParaRPr>
          </a:p>
        </p:txBody>
      </p:sp>
      <p:sp>
        <p:nvSpPr>
          <p:cNvPr id="18" name="TextBox 17"/>
          <p:cNvSpPr txBox="1"/>
          <p:nvPr/>
        </p:nvSpPr>
        <p:spPr>
          <a:xfrm>
            <a:off x="2699792" y="5445224"/>
            <a:ext cx="2376487" cy="369887"/>
          </a:xfrm>
          <a:prstGeom prst="rect">
            <a:avLst/>
          </a:prstGeom>
          <a:noFill/>
        </p:spPr>
        <p:txBody>
          <a:bodyPr>
            <a:spAutoFit/>
          </a:bodyPr>
          <a:lstStyle/>
          <a:p>
            <a:pPr>
              <a:defRPr/>
            </a:pPr>
            <a:r>
              <a:rPr lang="fr-FR" dirty="0">
                <a:latin typeface="+mj-lt"/>
              </a:rPr>
              <a:t>Bell Labs1960 (PRL)</a:t>
            </a:r>
            <a:endParaRPr lang="en-US" dirty="0">
              <a:latin typeface="+mj-lt"/>
            </a:endParaRPr>
          </a:p>
        </p:txBody>
      </p:sp>
      <p:cxnSp>
        <p:nvCxnSpPr>
          <p:cNvPr id="15" name="Straight Arrow Connector 14"/>
          <p:cNvCxnSpPr/>
          <p:nvPr/>
        </p:nvCxnSpPr>
        <p:spPr>
          <a:xfrm flipH="1" flipV="1">
            <a:off x="1187624" y="4581128"/>
            <a:ext cx="72008" cy="64807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3528" y="5301208"/>
            <a:ext cx="2071702" cy="923330"/>
          </a:xfrm>
          <a:prstGeom prst="rect">
            <a:avLst/>
          </a:prstGeom>
          <a:noFill/>
        </p:spPr>
        <p:txBody>
          <a:bodyPr wrap="square" rtlCol="0">
            <a:spAutoFit/>
          </a:bodyPr>
          <a:lstStyle/>
          <a:p>
            <a:r>
              <a:rPr lang="fr-FR" b="1" dirty="0" smtClean="0">
                <a:solidFill>
                  <a:srgbClr val="FF0000"/>
                </a:solidFill>
              </a:rPr>
              <a:t>Ce qu’a d’abord vu </a:t>
            </a:r>
            <a:r>
              <a:rPr lang="fr-FR" b="1" dirty="0" err="1" smtClean="0">
                <a:solidFill>
                  <a:srgbClr val="FF0000"/>
                </a:solidFill>
              </a:rPr>
              <a:t>Maiman</a:t>
            </a:r>
            <a:r>
              <a:rPr lang="fr-FR" b="1" dirty="0" smtClean="0">
                <a:solidFill>
                  <a:srgbClr val="FF0000"/>
                </a:solidFill>
              </a:rPr>
              <a:t> le 16 mai 1960</a:t>
            </a:r>
            <a:endParaRPr lang="fr-FR" b="1" dirty="0">
              <a:solidFill>
                <a:srgbClr val="FF0000"/>
              </a:solidFill>
            </a:endParaRPr>
          </a:p>
        </p:txBody>
      </p:sp>
      <p:pic>
        <p:nvPicPr>
          <p:cNvPr id="2050" name="Picture 2"/>
          <p:cNvPicPr>
            <a:picLocks noChangeAspect="1" noChangeArrowheads="1"/>
          </p:cNvPicPr>
          <p:nvPr/>
        </p:nvPicPr>
        <p:blipFill>
          <a:blip r:embed="rId6" cstate="print"/>
          <a:srcRect/>
          <a:stretch>
            <a:fillRect/>
          </a:stretch>
        </p:blipFill>
        <p:spPr bwMode="auto">
          <a:xfrm>
            <a:off x="179512" y="1772816"/>
            <a:ext cx="2302071" cy="2683396"/>
          </a:xfrm>
          <a:prstGeom prst="rect">
            <a:avLst/>
          </a:prstGeom>
          <a:noFill/>
          <a:ln w="9525">
            <a:noFill/>
            <a:miter lim="800000"/>
            <a:headEnd/>
            <a:tailEnd/>
          </a:ln>
        </p:spPr>
      </p:pic>
      <p:sp>
        <p:nvSpPr>
          <p:cNvPr id="19" name="ZoneTexte 18"/>
          <p:cNvSpPr txBox="1"/>
          <p:nvPr/>
        </p:nvSpPr>
        <p:spPr>
          <a:xfrm>
            <a:off x="7020272" y="3717032"/>
            <a:ext cx="1656184" cy="369332"/>
          </a:xfrm>
          <a:prstGeom prst="rect">
            <a:avLst/>
          </a:prstGeom>
          <a:noFill/>
        </p:spPr>
        <p:txBody>
          <a:bodyPr wrap="square" rtlCol="0">
            <a:spAutoFit/>
          </a:bodyPr>
          <a:lstStyle/>
          <a:p>
            <a:r>
              <a:rPr lang="fr-FR" dirty="0" smtClean="0">
                <a:solidFill>
                  <a:srgbClr val="FF0000"/>
                </a:solidFill>
              </a:rPr>
              <a:t>fluorescence</a:t>
            </a:r>
            <a:endParaRPr lang="fr-FR" dirty="0">
              <a:solidFill>
                <a:srgbClr val="FF0000"/>
              </a:solidFill>
            </a:endParaRPr>
          </a:p>
        </p:txBody>
      </p:sp>
      <p:sp>
        <p:nvSpPr>
          <p:cNvPr id="21" name="ZoneTexte 20"/>
          <p:cNvSpPr txBox="1"/>
          <p:nvPr/>
        </p:nvSpPr>
        <p:spPr>
          <a:xfrm>
            <a:off x="7164288" y="5733256"/>
            <a:ext cx="1656184" cy="369332"/>
          </a:xfrm>
          <a:prstGeom prst="rect">
            <a:avLst/>
          </a:prstGeom>
          <a:noFill/>
        </p:spPr>
        <p:txBody>
          <a:bodyPr wrap="square" rtlCol="0">
            <a:spAutoFit/>
          </a:bodyPr>
          <a:lstStyle/>
          <a:p>
            <a:r>
              <a:rPr lang="fr-FR" dirty="0" smtClean="0">
                <a:solidFill>
                  <a:srgbClr val="FF0000"/>
                </a:solidFill>
              </a:rPr>
              <a:t>Effet laser</a:t>
            </a:r>
            <a:endParaRPr lang="fr-FR" dirty="0">
              <a:solidFill>
                <a:srgbClr val="FF0000"/>
              </a:solidFill>
            </a:endParaRPr>
          </a:p>
        </p:txBody>
      </p:sp>
      <p:grpSp>
        <p:nvGrpSpPr>
          <p:cNvPr id="24" name="Groupe 23"/>
          <p:cNvGrpSpPr/>
          <p:nvPr/>
        </p:nvGrpSpPr>
        <p:grpSpPr>
          <a:xfrm>
            <a:off x="5292725" y="2276475"/>
            <a:ext cx="2924175" cy="3829050"/>
            <a:chOff x="5292725" y="2276475"/>
            <a:chExt cx="2924175" cy="3829050"/>
          </a:xfrm>
        </p:grpSpPr>
        <p:pic>
          <p:nvPicPr>
            <p:cNvPr id="29702" name="Picture 2"/>
            <p:cNvPicPr>
              <a:picLocks noChangeAspect="1" noChangeArrowheads="1"/>
            </p:cNvPicPr>
            <p:nvPr/>
          </p:nvPicPr>
          <p:blipFill>
            <a:blip r:embed="rId7" cstate="print"/>
            <a:srcRect/>
            <a:stretch>
              <a:fillRect/>
            </a:stretch>
          </p:blipFill>
          <p:spPr bwMode="auto">
            <a:xfrm>
              <a:off x="5292725" y="2276475"/>
              <a:ext cx="2924175" cy="3829050"/>
            </a:xfrm>
            <a:prstGeom prst="rect">
              <a:avLst/>
            </a:prstGeom>
            <a:solidFill>
              <a:schemeClr val="accent6">
                <a:lumMod val="40000"/>
                <a:lumOff val="60000"/>
              </a:schemeClr>
            </a:solidFill>
            <a:ln w="9525">
              <a:noFill/>
              <a:miter lim="800000"/>
              <a:headEnd/>
              <a:tailEnd/>
            </a:ln>
          </p:spPr>
        </p:pic>
        <p:sp>
          <p:nvSpPr>
            <p:cNvPr id="23" name="Forme libre 22"/>
            <p:cNvSpPr/>
            <p:nvPr/>
          </p:nvSpPr>
          <p:spPr>
            <a:xfrm rot="120000" flipH="1">
              <a:off x="5806166" y="4654217"/>
              <a:ext cx="72008" cy="576064"/>
            </a:xfrm>
            <a:custGeom>
              <a:avLst/>
              <a:gdLst>
                <a:gd name="connsiteX0" fmla="*/ 0 w 79360"/>
                <a:gd name="connsiteY0" fmla="*/ 621540 h 621540"/>
                <a:gd name="connsiteX1" fmla="*/ 33711 w 79360"/>
                <a:gd name="connsiteY1" fmla="*/ 191730 h 621540"/>
                <a:gd name="connsiteX2" fmla="*/ 50566 w 79360"/>
                <a:gd name="connsiteY2" fmla="*/ 2107 h 621540"/>
                <a:gd name="connsiteX3" fmla="*/ 75849 w 79360"/>
                <a:gd name="connsiteY3" fmla="*/ 179088 h 621540"/>
                <a:gd name="connsiteX4" fmla="*/ 71635 w 79360"/>
                <a:gd name="connsiteY4" fmla="*/ 537263 h 62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60" h="621540">
                  <a:moveTo>
                    <a:pt x="0" y="621540"/>
                  </a:moveTo>
                  <a:cubicBezTo>
                    <a:pt x="12641" y="458254"/>
                    <a:pt x="25283" y="294969"/>
                    <a:pt x="33711" y="191730"/>
                  </a:cubicBezTo>
                  <a:cubicBezTo>
                    <a:pt x="42139" y="88491"/>
                    <a:pt x="43543" y="4214"/>
                    <a:pt x="50566" y="2107"/>
                  </a:cubicBezTo>
                  <a:cubicBezTo>
                    <a:pt x="57589" y="0"/>
                    <a:pt x="72338" y="89895"/>
                    <a:pt x="75849" y="179088"/>
                  </a:cubicBezTo>
                  <a:cubicBezTo>
                    <a:pt x="79360" y="268281"/>
                    <a:pt x="75497" y="402772"/>
                    <a:pt x="71635" y="537263"/>
                  </a:cubicBezTo>
                </a:path>
              </a:pathLst>
            </a:custGeom>
            <a:ln w="19050">
              <a:solidFill>
                <a:schemeClr val="bg1">
                  <a:lumMod val="85000"/>
                </a:schemeClr>
              </a:solidFil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solidFill>
                  <a:schemeClr val="bg1"/>
                </a:solidFill>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3995936" y="2924944"/>
            <a:ext cx="4485834" cy="2172074"/>
            <a:chOff x="785786" y="1857364"/>
            <a:chExt cx="7283481" cy="3010830"/>
          </a:xfrm>
        </p:grpSpPr>
        <p:sp>
          <p:nvSpPr>
            <p:cNvPr id="23" name="Rectangle 9"/>
            <p:cNvSpPr>
              <a:spLocks noChangeArrowheads="1"/>
            </p:cNvSpPr>
            <p:nvPr/>
          </p:nvSpPr>
          <p:spPr bwMode="auto">
            <a:xfrm>
              <a:off x="5429256" y="3214686"/>
              <a:ext cx="2071702" cy="285752"/>
            </a:xfrm>
            <a:prstGeom prst="rightArrow">
              <a:avLst/>
            </a:prstGeom>
            <a:solidFill>
              <a:srgbClr val="CC0000"/>
            </a:solidFill>
            <a:ln w="9525">
              <a:noFill/>
              <a:miter lim="800000"/>
              <a:headEnd/>
              <a:tailEnd/>
            </a:ln>
            <a:effectLst>
              <a:glow rad="228600">
                <a:srgbClr val="C0504D">
                  <a:satMod val="175000"/>
                  <a:alpha val="40000"/>
                </a:srgbClr>
              </a:glow>
            </a:effectLst>
          </p:spPr>
          <p:txBody>
            <a:bodyPr wrap="none" anchor="ctr"/>
            <a:lstStyle/>
            <a:p>
              <a:pPr fontAlgn="auto">
                <a:spcBef>
                  <a:spcPts val="0"/>
                </a:spcBef>
                <a:spcAft>
                  <a:spcPts val="0"/>
                </a:spcAft>
                <a:defRPr/>
              </a:pPr>
              <a:endParaRPr lang="en-US" sz="1100" kern="0">
                <a:solidFill>
                  <a:sysClr val="windowText" lastClr="000000"/>
                </a:solidFill>
                <a:latin typeface="Century Gothic" pitchFamily="34" charset="0"/>
              </a:endParaRPr>
            </a:p>
          </p:txBody>
        </p:sp>
        <p:sp>
          <p:nvSpPr>
            <p:cNvPr id="24" name="Moon 23"/>
            <p:cNvSpPr/>
            <p:nvPr/>
          </p:nvSpPr>
          <p:spPr>
            <a:xfrm>
              <a:off x="2143108" y="2605082"/>
              <a:ext cx="642942" cy="1500198"/>
            </a:xfrm>
            <a:prstGeom prst="moon">
              <a:avLst>
                <a:gd name="adj" fmla="val 63333"/>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kern="0">
                <a:solidFill>
                  <a:sysClr val="window" lastClr="FFFFFF"/>
                </a:solidFill>
                <a:latin typeface="Calibri"/>
              </a:endParaRPr>
            </a:p>
          </p:txBody>
        </p:sp>
        <p:sp>
          <p:nvSpPr>
            <p:cNvPr id="25" name="Moon 24"/>
            <p:cNvSpPr/>
            <p:nvPr/>
          </p:nvSpPr>
          <p:spPr>
            <a:xfrm rot="10800000">
              <a:off x="5205418" y="2614607"/>
              <a:ext cx="642942" cy="1500198"/>
            </a:xfrm>
            <a:prstGeom prst="moon">
              <a:avLst>
                <a:gd name="adj" fmla="val 63333"/>
              </a:avLst>
            </a:prstGeom>
            <a:gradFill rotWithShape="1">
              <a:gsLst>
                <a:gs pos="0">
                  <a:srgbClr val="4BACC6">
                    <a:shade val="51000"/>
                    <a:satMod val="130000"/>
                    <a:alpha val="49000"/>
                  </a:srgbClr>
                </a:gs>
                <a:gs pos="80000">
                  <a:srgbClr val="4BACC6">
                    <a:shade val="93000"/>
                    <a:satMod val="130000"/>
                    <a:alpha val="42000"/>
                  </a:srgbClr>
                </a:gs>
                <a:gs pos="100000">
                  <a:srgbClr val="4BACC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endParaRPr lang="en-US" sz="1100" kern="0">
                <a:solidFill>
                  <a:sysClr val="window" lastClr="FFFFFF"/>
                </a:solidFill>
                <a:latin typeface="Calibri"/>
              </a:endParaRPr>
            </a:p>
          </p:txBody>
        </p:sp>
        <p:grpSp>
          <p:nvGrpSpPr>
            <p:cNvPr id="3" name="Group 28"/>
            <p:cNvGrpSpPr>
              <a:grpSpLocks/>
            </p:cNvGrpSpPr>
            <p:nvPr/>
          </p:nvGrpSpPr>
          <p:grpSpPr bwMode="auto">
            <a:xfrm>
              <a:off x="785786" y="1857364"/>
              <a:ext cx="7283481" cy="3010830"/>
              <a:chOff x="785786" y="1857364"/>
              <a:chExt cx="7283481" cy="3010830"/>
            </a:xfrm>
          </p:grpSpPr>
          <p:grpSp>
            <p:nvGrpSpPr>
              <p:cNvPr id="5" name="Group 26"/>
              <p:cNvGrpSpPr>
                <a:grpSpLocks/>
              </p:cNvGrpSpPr>
              <p:nvPr/>
            </p:nvGrpSpPr>
            <p:grpSpPr bwMode="auto">
              <a:xfrm>
                <a:off x="785786" y="1857364"/>
                <a:ext cx="7283481" cy="3010830"/>
                <a:chOff x="785786" y="1857364"/>
                <a:chExt cx="7283481" cy="3010830"/>
              </a:xfrm>
            </p:grpSpPr>
            <p:sp>
              <p:nvSpPr>
                <p:cNvPr id="29" name="Rectangle 28"/>
                <p:cNvSpPr>
                  <a:spLocks noChangeArrowheads="1"/>
                </p:cNvSpPr>
                <p:nvPr/>
              </p:nvSpPr>
              <p:spPr bwMode="auto">
                <a:xfrm>
                  <a:off x="3181331" y="3076568"/>
                  <a:ext cx="1444625" cy="546100"/>
                </a:xfrm>
                <a:prstGeom prst="rect">
                  <a:avLst/>
                </a:prstGeom>
                <a:gradFill rotWithShape="1">
                  <a:gsLst>
                    <a:gs pos="0">
                      <a:srgbClr val="8064A2">
                        <a:shade val="51000"/>
                        <a:satMod val="130000"/>
                      </a:srgbClr>
                    </a:gs>
                    <a:gs pos="80000">
                      <a:srgbClr val="8064A2">
                        <a:shade val="93000"/>
                        <a:satMod val="130000"/>
                      </a:srgbClr>
                    </a:gs>
                    <a:gs pos="100000">
                      <a:srgbClr val="8064A2">
                        <a:shade val="94000"/>
                        <a:satMod val="135000"/>
                      </a:srgbClr>
                    </a:gs>
                  </a:gsLst>
                  <a:lin ang="16200000" scaled="0"/>
                </a:gradFill>
                <a:ln>
                  <a:noFill/>
                  <a:headEnd/>
                  <a:tailEnd/>
                </a:ln>
                <a:effectLst>
                  <a:glow rad="139700">
                    <a:srgbClr val="8064A2">
                      <a:satMod val="175000"/>
                      <a:alpha val="40000"/>
                    </a:srgbClr>
                  </a:glow>
                  <a:outerShdw blurRad="40000" dist="23000" dir="5400000" rotWithShape="0">
                    <a:srgbClr val="000000">
                      <a:alpha val="35000"/>
                    </a:srgbClr>
                  </a:outerShdw>
                  <a:softEdge rad="63500"/>
                </a:effectLst>
                <a:scene3d>
                  <a:camera prst="orthographicFront">
                    <a:rot lat="0" lon="0" rev="0"/>
                  </a:camera>
                  <a:lightRig rig="threePt" dir="t">
                    <a:rot lat="0" lon="0" rev="1200000"/>
                  </a:lightRig>
                </a:scene3d>
                <a:sp3d>
                  <a:bevelT w="63500" h="25400"/>
                </a:sp3d>
              </p:spPr>
              <p:txBody>
                <a:bodyPr wrap="none" anchor="ctr"/>
                <a:lstStyle/>
                <a:p>
                  <a:pPr fontAlgn="auto">
                    <a:spcBef>
                      <a:spcPts val="0"/>
                    </a:spcBef>
                    <a:spcAft>
                      <a:spcPts val="0"/>
                    </a:spcAft>
                    <a:defRPr/>
                  </a:pPr>
                  <a:endParaRPr lang="en-US" sz="1100" kern="0">
                    <a:solidFill>
                      <a:sysClr val="window" lastClr="FFFFFF"/>
                    </a:solidFill>
                    <a:latin typeface="Century Gothic" pitchFamily="34" charset="0"/>
                  </a:endParaRPr>
                </a:p>
              </p:txBody>
            </p:sp>
            <p:sp>
              <p:nvSpPr>
                <p:cNvPr id="30" name="Text Box 4"/>
                <p:cNvSpPr txBox="1">
                  <a:spLocks noChangeArrowheads="1"/>
                </p:cNvSpPr>
                <p:nvPr/>
              </p:nvSpPr>
              <p:spPr bwMode="auto">
                <a:xfrm>
                  <a:off x="2714612" y="3643314"/>
                  <a:ext cx="2439987" cy="1224880"/>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fr-FR" sz="1100" u="sng" kern="0" dirty="0">
                      <a:ln>
                        <a:solidFill>
                          <a:sysClr val="windowText" lastClr="000000"/>
                        </a:solidFill>
                      </a:ln>
                      <a:solidFill>
                        <a:sysClr val="windowText" lastClr="000000"/>
                      </a:solidFill>
                      <a:latin typeface="Century Gothic" pitchFamily="34" charset="0"/>
                    </a:rPr>
                    <a:t>Milieu amplificateur</a:t>
                  </a:r>
                  <a:r>
                    <a:rPr lang="fr-FR" sz="1100" kern="0" dirty="0">
                      <a:ln>
                        <a:solidFill>
                          <a:sysClr val="windowText" lastClr="000000"/>
                        </a:solidFill>
                      </a:ln>
                      <a:solidFill>
                        <a:sysClr val="windowText" lastClr="000000"/>
                      </a:solidFill>
                      <a:latin typeface="Century Gothic" pitchFamily="34" charset="0"/>
                    </a:rPr>
                    <a:t/>
                  </a:r>
                  <a:br>
                    <a:rPr lang="fr-FR" sz="1100" kern="0" dirty="0">
                      <a:ln>
                        <a:solidFill>
                          <a:sysClr val="windowText" lastClr="000000"/>
                        </a:solidFill>
                      </a:ln>
                      <a:solidFill>
                        <a:sysClr val="windowText" lastClr="000000"/>
                      </a:solidFill>
                      <a:latin typeface="Century Gothic" pitchFamily="34" charset="0"/>
                    </a:rPr>
                  </a:br>
                  <a:r>
                    <a:rPr lang="fr-FR" sz="900" kern="0" dirty="0">
                      <a:ln>
                        <a:solidFill>
                          <a:sysClr val="windowText" lastClr="000000"/>
                        </a:solidFill>
                      </a:ln>
                      <a:solidFill>
                        <a:sysClr val="windowText" lastClr="000000"/>
                      </a:solidFill>
                      <a:latin typeface="Century Gothic" pitchFamily="34" charset="0"/>
                    </a:rPr>
                    <a:t>(gaz, solide ou liquide)</a:t>
                  </a:r>
                  <a:endParaRPr lang="fr-FR" sz="1100" kern="0" dirty="0">
                    <a:ln>
                      <a:solidFill>
                        <a:sysClr val="windowText" lastClr="000000"/>
                      </a:solidFill>
                    </a:ln>
                    <a:solidFill>
                      <a:sysClr val="windowText" lastClr="000000"/>
                    </a:solidFill>
                    <a:latin typeface="Century Gothic" pitchFamily="34" charset="0"/>
                  </a:endParaRPr>
                </a:p>
              </p:txBody>
            </p:sp>
            <p:sp>
              <p:nvSpPr>
                <p:cNvPr id="31" name="AutoShape 5"/>
                <p:cNvSpPr>
                  <a:spLocks noChangeArrowheads="1"/>
                </p:cNvSpPr>
                <p:nvPr/>
              </p:nvSpPr>
              <p:spPr bwMode="auto">
                <a:xfrm flipH="1">
                  <a:off x="3428992" y="2285992"/>
                  <a:ext cx="701675" cy="711200"/>
                </a:xfrm>
                <a:prstGeom prst="lightningBol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fontAlgn="auto">
                    <a:spcBef>
                      <a:spcPts val="0"/>
                    </a:spcBef>
                    <a:spcAft>
                      <a:spcPts val="0"/>
                    </a:spcAft>
                    <a:defRPr/>
                  </a:pPr>
                  <a:endParaRPr lang="en-US" sz="1100" kern="0">
                    <a:solidFill>
                      <a:sysClr val="window" lastClr="FFFFFF"/>
                    </a:solidFill>
                    <a:latin typeface="Century Gothic" pitchFamily="34" charset="0"/>
                  </a:endParaRPr>
                </a:p>
              </p:txBody>
            </p:sp>
            <p:sp>
              <p:nvSpPr>
                <p:cNvPr id="32" name="Text Box 6"/>
                <p:cNvSpPr txBox="1">
                  <a:spLocks noChangeArrowheads="1"/>
                </p:cNvSpPr>
                <p:nvPr/>
              </p:nvSpPr>
              <p:spPr bwMode="auto">
                <a:xfrm>
                  <a:off x="785786" y="1857364"/>
                  <a:ext cx="7072363" cy="745579"/>
                </a:xfrm>
                <a:prstGeom prst="rect">
                  <a:avLst/>
                </a:prstGeom>
                <a:noFill/>
                <a:ln w="9525">
                  <a:noFill/>
                  <a:miter lim="800000"/>
                  <a:headEnd/>
                  <a:tailEnd/>
                </a:ln>
                <a:effectLst/>
              </p:spPr>
              <p:txBody>
                <a:bodyPr>
                  <a:spAutoFit/>
                </a:bodyPr>
                <a:lstStyle/>
                <a:p>
                  <a:pPr algn="ctr" fontAlgn="auto">
                    <a:spcBef>
                      <a:spcPts val="0"/>
                    </a:spcBef>
                    <a:spcAft>
                      <a:spcPts val="0"/>
                    </a:spcAft>
                    <a:defRPr/>
                  </a:pPr>
                  <a:r>
                    <a:rPr lang="fr-FR" sz="1100" b="1" u="sng" kern="0" dirty="0">
                      <a:solidFill>
                        <a:srgbClr val="008000"/>
                      </a:solidFill>
                      <a:latin typeface="Century Gothic" pitchFamily="34" charset="0"/>
                    </a:rPr>
                    <a:t>Pompe</a:t>
                  </a:r>
                  <a:r>
                    <a:rPr lang="fr-FR" sz="1100" kern="0" dirty="0">
                      <a:solidFill>
                        <a:srgbClr val="008000"/>
                      </a:solidFill>
                      <a:latin typeface="Century Gothic" pitchFamily="34" charset="0"/>
                    </a:rPr>
                    <a:t> : Source d’énergie extérieure (optique ou électrique)</a:t>
                  </a:r>
                </a:p>
              </p:txBody>
            </p:sp>
            <p:sp>
              <p:nvSpPr>
                <p:cNvPr id="33" name="Text Box 8"/>
                <p:cNvSpPr txBox="1">
                  <a:spLocks noChangeArrowheads="1"/>
                </p:cNvSpPr>
                <p:nvPr/>
              </p:nvSpPr>
              <p:spPr bwMode="auto">
                <a:xfrm>
                  <a:off x="5929323" y="2786132"/>
                  <a:ext cx="2139944" cy="452673"/>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fr-FR" sz="1100" kern="0" dirty="0">
                      <a:solidFill>
                        <a:srgbClr val="CC0000"/>
                      </a:solidFill>
                      <a:latin typeface="Century Gothic" pitchFamily="34" charset="0"/>
                    </a:rPr>
                    <a:t>faisceau LASER</a:t>
                  </a:r>
                </a:p>
              </p:txBody>
            </p:sp>
            <p:sp>
              <p:nvSpPr>
                <p:cNvPr id="34" name="Rectangle 9"/>
                <p:cNvSpPr>
                  <a:spLocks noChangeArrowheads="1"/>
                </p:cNvSpPr>
                <p:nvPr/>
              </p:nvSpPr>
              <p:spPr bwMode="auto">
                <a:xfrm>
                  <a:off x="2557444" y="3286124"/>
                  <a:ext cx="2871812" cy="145250"/>
                </a:xfrm>
                <a:prstGeom prst="rect">
                  <a:avLst/>
                </a:prstGeom>
                <a:solidFill>
                  <a:srgbClr val="CC0000"/>
                </a:solidFill>
                <a:ln w="9525">
                  <a:noFill/>
                  <a:miter lim="800000"/>
                  <a:headEnd/>
                  <a:tailEnd/>
                </a:ln>
                <a:effectLst>
                  <a:glow rad="228600">
                    <a:srgbClr val="C0504D">
                      <a:satMod val="175000"/>
                      <a:alpha val="40000"/>
                    </a:srgbClr>
                  </a:glow>
                </a:effectLst>
              </p:spPr>
              <p:txBody>
                <a:bodyPr wrap="none" anchor="ctr"/>
                <a:lstStyle/>
                <a:p>
                  <a:pPr fontAlgn="auto">
                    <a:spcBef>
                      <a:spcPts val="0"/>
                    </a:spcBef>
                    <a:spcAft>
                      <a:spcPts val="0"/>
                    </a:spcAft>
                    <a:defRPr/>
                  </a:pPr>
                  <a:endParaRPr lang="en-US" sz="1100" kern="0">
                    <a:solidFill>
                      <a:sysClr val="windowText" lastClr="000000"/>
                    </a:solidFill>
                    <a:latin typeface="Century Gothic" pitchFamily="34" charset="0"/>
                  </a:endParaRPr>
                </a:p>
              </p:txBody>
            </p:sp>
            <p:sp>
              <p:nvSpPr>
                <p:cNvPr id="35" name="Text Box 21"/>
                <p:cNvSpPr txBox="1">
                  <a:spLocks noChangeArrowheads="1"/>
                </p:cNvSpPr>
                <p:nvPr/>
              </p:nvSpPr>
              <p:spPr bwMode="auto">
                <a:xfrm>
                  <a:off x="785786" y="3929229"/>
                  <a:ext cx="1817340" cy="74557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fr-FR" sz="1100" kern="0" dirty="0">
                      <a:solidFill>
                        <a:srgbClr val="0033CC"/>
                      </a:solidFill>
                      <a:latin typeface="Century Gothic" pitchFamily="34" charset="0"/>
                    </a:rPr>
                    <a:t>Miroir 100%</a:t>
                  </a:r>
                  <a:br>
                    <a:rPr lang="fr-FR" sz="1100" kern="0" dirty="0">
                      <a:solidFill>
                        <a:srgbClr val="0033CC"/>
                      </a:solidFill>
                      <a:latin typeface="Century Gothic" pitchFamily="34" charset="0"/>
                    </a:rPr>
                  </a:br>
                  <a:r>
                    <a:rPr lang="fr-FR" sz="1100" kern="0" dirty="0" err="1">
                      <a:solidFill>
                        <a:srgbClr val="0033CC"/>
                      </a:solidFill>
                      <a:latin typeface="Century Gothic" pitchFamily="34" charset="0"/>
                    </a:rPr>
                    <a:t>réflechissant</a:t>
                  </a:r>
                  <a:endParaRPr lang="fr-FR" sz="1100" kern="0" dirty="0">
                    <a:solidFill>
                      <a:srgbClr val="0033CC"/>
                    </a:solidFill>
                    <a:latin typeface="Century Gothic" pitchFamily="34" charset="0"/>
                  </a:endParaRPr>
                </a:p>
              </p:txBody>
            </p:sp>
            <p:sp>
              <p:nvSpPr>
                <p:cNvPr id="36" name="Text Box 22"/>
                <p:cNvSpPr txBox="1">
                  <a:spLocks noChangeArrowheads="1"/>
                </p:cNvSpPr>
                <p:nvPr/>
              </p:nvSpPr>
              <p:spPr bwMode="auto">
                <a:xfrm>
                  <a:off x="5589595" y="3929229"/>
                  <a:ext cx="2340864" cy="745579"/>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fr-FR" sz="1100" kern="0" dirty="0">
                      <a:solidFill>
                        <a:srgbClr val="0033CC"/>
                      </a:solidFill>
                      <a:latin typeface="Century Gothic" pitchFamily="34" charset="0"/>
                    </a:rPr>
                    <a:t>Miroir de sortie</a:t>
                  </a:r>
                  <a:br>
                    <a:rPr lang="fr-FR" sz="1100" kern="0" dirty="0">
                      <a:solidFill>
                        <a:srgbClr val="0033CC"/>
                      </a:solidFill>
                      <a:latin typeface="Century Gothic" pitchFamily="34" charset="0"/>
                    </a:rPr>
                  </a:br>
                  <a:r>
                    <a:rPr lang="fr-FR" sz="1100" kern="0" dirty="0">
                      <a:solidFill>
                        <a:srgbClr val="0033CC"/>
                      </a:solidFill>
                      <a:latin typeface="Century Gothic" pitchFamily="34" charset="0"/>
                    </a:rPr>
                    <a:t>semi-transparent</a:t>
                  </a:r>
                </a:p>
              </p:txBody>
            </p:sp>
            <p:sp>
              <p:nvSpPr>
                <p:cNvPr id="37" name="Isosceles Triangle 36"/>
                <p:cNvSpPr/>
                <p:nvPr/>
              </p:nvSpPr>
              <p:spPr>
                <a:xfrm rot="5400000">
                  <a:off x="4107642" y="3169560"/>
                  <a:ext cx="285774" cy="357190"/>
                </a:xfrm>
                <a:prstGeom prst="triangle">
                  <a:avLst/>
                </a:prstGeom>
                <a:solidFill>
                  <a:srgbClr val="CC0000"/>
                </a:solidFill>
                <a:ln w="9525">
                  <a:noFill/>
                  <a:miter lim="800000"/>
                  <a:headEnd/>
                  <a:tailEnd/>
                </a:ln>
                <a:effectLst/>
              </p:spPr>
              <p:txBody>
                <a:bodyPr wrap="none" anchor="ctr"/>
                <a:lstStyle/>
                <a:p>
                  <a:pPr fontAlgn="auto">
                    <a:spcBef>
                      <a:spcPts val="0"/>
                    </a:spcBef>
                    <a:spcAft>
                      <a:spcPts val="0"/>
                    </a:spcAft>
                    <a:defRPr/>
                  </a:pPr>
                  <a:endParaRPr lang="en-US" sz="1100" kern="0">
                    <a:solidFill>
                      <a:sysClr val="windowText" lastClr="000000"/>
                    </a:solidFill>
                    <a:latin typeface="Century Gothic" pitchFamily="34" charset="0"/>
                  </a:endParaRPr>
                </a:p>
              </p:txBody>
            </p:sp>
            <p:sp>
              <p:nvSpPr>
                <p:cNvPr id="38" name="Isosceles Triangle 37"/>
                <p:cNvSpPr/>
                <p:nvPr/>
              </p:nvSpPr>
              <p:spPr>
                <a:xfrm rot="16200000">
                  <a:off x="3394849" y="3171147"/>
                  <a:ext cx="285774" cy="357191"/>
                </a:xfrm>
                <a:prstGeom prst="triangle">
                  <a:avLst/>
                </a:prstGeom>
                <a:solidFill>
                  <a:srgbClr val="CC0000"/>
                </a:solidFill>
                <a:ln w="9525">
                  <a:noFill/>
                  <a:miter lim="800000"/>
                  <a:headEnd/>
                  <a:tailEnd/>
                </a:ln>
                <a:effectLst/>
              </p:spPr>
              <p:txBody>
                <a:bodyPr wrap="none" anchor="ctr"/>
                <a:lstStyle/>
                <a:p>
                  <a:pPr fontAlgn="auto">
                    <a:spcBef>
                      <a:spcPts val="0"/>
                    </a:spcBef>
                    <a:spcAft>
                      <a:spcPts val="0"/>
                    </a:spcAft>
                    <a:defRPr/>
                  </a:pPr>
                  <a:endParaRPr lang="en-US" sz="1100" kern="0">
                    <a:solidFill>
                      <a:sysClr val="windowText" lastClr="000000"/>
                    </a:solidFill>
                    <a:latin typeface="Century Gothic" pitchFamily="34" charset="0"/>
                  </a:endParaRPr>
                </a:p>
              </p:txBody>
            </p:sp>
          </p:grpSp>
          <p:sp>
            <p:nvSpPr>
              <p:cNvPr id="28" name="AutoShape 5"/>
              <p:cNvSpPr>
                <a:spLocks noChangeArrowheads="1"/>
              </p:cNvSpPr>
              <p:nvPr/>
            </p:nvSpPr>
            <p:spPr bwMode="auto">
              <a:xfrm flipH="1">
                <a:off x="4000496" y="2285992"/>
                <a:ext cx="701675" cy="711200"/>
              </a:xfrm>
              <a:prstGeom prst="lightningBol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fontAlgn="auto">
                  <a:spcBef>
                    <a:spcPts val="0"/>
                  </a:spcBef>
                  <a:spcAft>
                    <a:spcPts val="0"/>
                  </a:spcAft>
                  <a:defRPr/>
                </a:pPr>
                <a:endParaRPr lang="en-US" sz="1100" kern="0">
                  <a:solidFill>
                    <a:sysClr val="window" lastClr="FFFFFF"/>
                  </a:solidFill>
                  <a:latin typeface="Century Gothic" pitchFamily="34" charset="0"/>
                </a:endParaRPr>
              </a:p>
            </p:txBody>
          </p:sp>
        </p:grpSp>
      </p:grpSp>
      <p:sp>
        <p:nvSpPr>
          <p:cNvPr id="42" name="TextBox 41"/>
          <p:cNvSpPr txBox="1"/>
          <p:nvPr/>
        </p:nvSpPr>
        <p:spPr>
          <a:xfrm>
            <a:off x="683568" y="1124744"/>
            <a:ext cx="8358246" cy="646331"/>
          </a:xfrm>
          <a:prstGeom prst="rect">
            <a:avLst/>
          </a:prstGeom>
          <a:noFill/>
        </p:spPr>
        <p:txBody>
          <a:bodyPr wrap="square" rtlCol="0">
            <a:spAutoFit/>
          </a:bodyPr>
          <a:lstStyle/>
          <a:p>
            <a:r>
              <a:rPr lang="fr-FR" b="1" dirty="0" smtClean="0">
                <a:solidFill>
                  <a:srgbClr val="C00000"/>
                </a:solidFill>
              </a:rPr>
              <a:t>L</a:t>
            </a:r>
            <a:r>
              <a:rPr lang="fr-FR" dirty="0" smtClean="0"/>
              <a:t>ight </a:t>
            </a:r>
            <a:r>
              <a:rPr lang="fr-FR" b="1" dirty="0" smtClean="0">
                <a:solidFill>
                  <a:srgbClr val="C00000"/>
                </a:solidFill>
              </a:rPr>
              <a:t>A</a:t>
            </a:r>
            <a:r>
              <a:rPr lang="fr-FR" dirty="0" smtClean="0"/>
              <a:t>mplification by </a:t>
            </a:r>
            <a:r>
              <a:rPr lang="fr-FR" b="1" dirty="0" err="1" smtClean="0">
                <a:solidFill>
                  <a:srgbClr val="C00000"/>
                </a:solidFill>
              </a:rPr>
              <a:t>S</a:t>
            </a:r>
            <a:r>
              <a:rPr lang="fr-FR" dirty="0" err="1" smtClean="0"/>
              <a:t>timulated</a:t>
            </a:r>
            <a:r>
              <a:rPr lang="fr-FR" dirty="0" smtClean="0"/>
              <a:t> </a:t>
            </a:r>
            <a:r>
              <a:rPr lang="fr-FR" b="1" dirty="0" smtClean="0">
                <a:solidFill>
                  <a:srgbClr val="C00000"/>
                </a:solidFill>
              </a:rPr>
              <a:t>E</a:t>
            </a:r>
            <a:r>
              <a:rPr lang="fr-FR" dirty="0" smtClean="0"/>
              <a:t>mission of </a:t>
            </a:r>
            <a:r>
              <a:rPr lang="fr-FR" b="1" dirty="0" smtClean="0">
                <a:solidFill>
                  <a:srgbClr val="C00000"/>
                </a:solidFill>
              </a:rPr>
              <a:t>R</a:t>
            </a:r>
            <a:r>
              <a:rPr lang="fr-FR" dirty="0" smtClean="0"/>
              <a:t>adiation</a:t>
            </a:r>
          </a:p>
          <a:p>
            <a:r>
              <a:rPr lang="fr-FR" i="1" dirty="0" smtClean="0"/>
              <a:t>Amplification de Lumière par Emission Stimulée de Rayonnement</a:t>
            </a:r>
            <a:endParaRPr lang="fr-FR" i="1" dirty="0"/>
          </a:p>
        </p:txBody>
      </p:sp>
      <p:sp>
        <p:nvSpPr>
          <p:cNvPr id="16386" name="Title 1"/>
          <p:cNvSpPr>
            <a:spLocks noGrp="1"/>
          </p:cNvSpPr>
          <p:nvPr>
            <p:ph type="title" idx="4294967295"/>
          </p:nvPr>
        </p:nvSpPr>
        <p:spPr>
          <a:xfrm>
            <a:off x="179512" y="0"/>
            <a:ext cx="8229600" cy="1143000"/>
          </a:xfrm>
        </p:spPr>
        <p:txBody>
          <a:bodyPr>
            <a:normAutofit fontScale="90000"/>
          </a:bodyPr>
          <a:lstStyle/>
          <a:p>
            <a:pPr algn="l"/>
            <a:r>
              <a:rPr lang="fr-FR" dirty="0" smtClean="0">
                <a:solidFill>
                  <a:schemeClr val="bg1"/>
                </a:solidFill>
              </a:rPr>
              <a:t>Un bref rappel : le Laser en </a:t>
            </a:r>
            <a:r>
              <a:rPr lang="fr-FR" b="1" dirty="0" smtClean="0">
                <a:solidFill>
                  <a:schemeClr val="bg1"/>
                </a:solidFill>
              </a:rPr>
              <a:t>3</a:t>
            </a:r>
            <a:r>
              <a:rPr lang="fr-FR" dirty="0" smtClean="0">
                <a:solidFill>
                  <a:schemeClr val="bg1"/>
                </a:solidFill>
              </a:rPr>
              <a:t> mots-clés</a:t>
            </a:r>
            <a:endParaRPr lang="en-US" dirty="0" smtClean="0">
              <a:solidFill>
                <a:schemeClr val="bg1"/>
              </a:solidFill>
            </a:endParaRPr>
          </a:p>
        </p:txBody>
      </p:sp>
      <p:sp>
        <p:nvSpPr>
          <p:cNvPr id="43" name="TextBox 42"/>
          <p:cNvSpPr txBox="1"/>
          <p:nvPr/>
        </p:nvSpPr>
        <p:spPr>
          <a:xfrm>
            <a:off x="179512" y="2060848"/>
            <a:ext cx="3888432" cy="3970318"/>
          </a:xfrm>
          <a:prstGeom prst="rect">
            <a:avLst/>
          </a:prstGeom>
          <a:noFill/>
        </p:spPr>
        <p:txBody>
          <a:bodyPr wrap="square" rtlCol="0">
            <a:spAutoFit/>
          </a:bodyPr>
          <a:lstStyle/>
          <a:p>
            <a:r>
              <a:rPr lang="fr-FR" dirty="0" smtClean="0"/>
              <a:t>Pour rendre le laser possible, il a fallu combiner trois briques élémentaires :</a:t>
            </a:r>
          </a:p>
          <a:p>
            <a:endParaRPr lang="fr-FR" dirty="0" smtClean="0"/>
          </a:p>
          <a:p>
            <a:pPr>
              <a:buFontTx/>
              <a:buChar char="-"/>
            </a:pPr>
            <a:r>
              <a:rPr lang="fr-FR" b="1" dirty="0" smtClean="0"/>
              <a:t> le concept d’émission stimulée</a:t>
            </a:r>
            <a:r>
              <a:rPr lang="fr-FR" dirty="0" smtClean="0"/>
              <a:t> : pour créer une amplification de lumière dans le visible à partir d’atomes/de molécules </a:t>
            </a:r>
          </a:p>
          <a:p>
            <a:endParaRPr lang="fr-FR" dirty="0" smtClean="0"/>
          </a:p>
          <a:p>
            <a:pPr>
              <a:buFontTx/>
              <a:buChar char="-"/>
            </a:pPr>
            <a:r>
              <a:rPr lang="fr-FR" dirty="0" smtClean="0"/>
              <a:t> le </a:t>
            </a:r>
            <a:r>
              <a:rPr lang="fr-FR" b="1" dirty="0" smtClean="0"/>
              <a:t>pompage</a:t>
            </a:r>
            <a:r>
              <a:rPr lang="fr-FR" dirty="0" smtClean="0"/>
              <a:t> : pour produire une inversion de population</a:t>
            </a:r>
          </a:p>
          <a:p>
            <a:endParaRPr lang="fr-FR" dirty="0" smtClean="0"/>
          </a:p>
          <a:p>
            <a:pPr>
              <a:buFontTx/>
              <a:buChar char="-"/>
            </a:pPr>
            <a:r>
              <a:rPr lang="fr-FR" dirty="0" smtClean="0"/>
              <a:t> la </a:t>
            </a:r>
            <a:r>
              <a:rPr lang="fr-FR" b="1" dirty="0" smtClean="0"/>
              <a:t>cavité</a:t>
            </a:r>
            <a:r>
              <a:rPr lang="fr-FR" dirty="0" smtClean="0"/>
              <a:t> résonnante : pour fabriquer un oscillateur et créer un faisceau cohérent </a:t>
            </a:r>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challow-ballon.tif"/>
          <p:cNvPicPr>
            <a:picLocks noChangeAspect="1"/>
          </p:cNvPicPr>
          <p:nvPr/>
        </p:nvPicPr>
        <p:blipFill>
          <a:blip r:embed="rId3" cstate="print"/>
          <a:srcRect/>
          <a:stretch>
            <a:fillRect/>
          </a:stretch>
        </p:blipFill>
        <p:spPr bwMode="auto">
          <a:xfrm>
            <a:off x="-36512" y="3780039"/>
            <a:ext cx="3240360" cy="3105345"/>
          </a:xfrm>
          <a:prstGeom prst="rect">
            <a:avLst/>
          </a:prstGeom>
          <a:noFill/>
          <a:ln w="9525">
            <a:noFill/>
            <a:miter lim="800000"/>
            <a:headEnd/>
            <a:tailEnd/>
          </a:ln>
        </p:spPr>
      </p:pic>
      <p:sp>
        <p:nvSpPr>
          <p:cNvPr id="8" name="TextBox 7"/>
          <p:cNvSpPr txBox="1"/>
          <p:nvPr/>
        </p:nvSpPr>
        <p:spPr>
          <a:xfrm>
            <a:off x="3203848" y="3773939"/>
            <a:ext cx="2286016" cy="2031325"/>
          </a:xfrm>
          <a:prstGeom prst="rect">
            <a:avLst/>
          </a:prstGeom>
          <a:noFill/>
        </p:spPr>
        <p:txBody>
          <a:bodyPr wrap="square" rtlCol="0">
            <a:spAutoFit/>
          </a:bodyPr>
          <a:lstStyle/>
          <a:p>
            <a:r>
              <a:rPr lang="fr-FR" dirty="0" smtClean="0">
                <a:latin typeface="Garamond" pitchFamily="18" charset="0"/>
              </a:rPr>
              <a:t>« Le professeur </a:t>
            </a:r>
            <a:r>
              <a:rPr lang="fr-FR" dirty="0" err="1" smtClean="0">
                <a:latin typeface="Garamond" pitchFamily="18" charset="0"/>
              </a:rPr>
              <a:t>Schawlow</a:t>
            </a:r>
            <a:r>
              <a:rPr lang="fr-FR" dirty="0" smtClean="0">
                <a:latin typeface="Garamond" pitchFamily="18" charset="0"/>
              </a:rPr>
              <a:t>, à ses heures perdues, crève des ballons d’enfants et tue les mouches de son laboratoire avec son fusil à laser »</a:t>
            </a:r>
            <a:endParaRPr lang="fr-FR" dirty="0">
              <a:latin typeface="Garamond" pitchFamily="18" charset="0"/>
            </a:endParaRPr>
          </a:p>
        </p:txBody>
      </p:sp>
      <p:sp>
        <p:nvSpPr>
          <p:cNvPr id="6" name="TextBox 5"/>
          <p:cNvSpPr txBox="1"/>
          <p:nvPr/>
        </p:nvSpPr>
        <p:spPr>
          <a:xfrm>
            <a:off x="0" y="980728"/>
            <a:ext cx="9144000" cy="2431435"/>
          </a:xfrm>
          <a:prstGeom prst="rect">
            <a:avLst/>
          </a:prstGeom>
          <a:noFill/>
        </p:spPr>
        <p:txBody>
          <a:bodyPr wrap="square" rtlCol="0">
            <a:spAutoFit/>
          </a:bodyPr>
          <a:lstStyle/>
          <a:p>
            <a:r>
              <a:rPr lang="fr-FR" sz="2000" b="1" dirty="0" smtClean="0"/>
              <a:t>Années 70 :  la « bulle spéculative » sur les applications du laser explose !</a:t>
            </a:r>
          </a:p>
          <a:p>
            <a:r>
              <a:rPr lang="en-US" sz="2800" i="1" dirty="0" smtClean="0"/>
              <a:t>“Nous </a:t>
            </a:r>
            <a:r>
              <a:rPr lang="en-US" sz="2800" i="1" dirty="0" err="1" smtClean="0"/>
              <a:t>avons</a:t>
            </a:r>
            <a:r>
              <a:rPr lang="en-US" sz="2800" i="1" dirty="0" smtClean="0"/>
              <a:t> </a:t>
            </a:r>
            <a:r>
              <a:rPr lang="en-US" sz="2800" i="1" dirty="0" err="1" smtClean="0"/>
              <a:t>l’habitude</a:t>
            </a:r>
            <a:r>
              <a:rPr lang="en-US" sz="2800" i="1" dirty="0" smtClean="0"/>
              <a:t> </a:t>
            </a:r>
            <a:r>
              <a:rPr lang="en-US" sz="2800" i="1" dirty="0" err="1" smtClean="0"/>
              <a:t>d’avoir</a:t>
            </a:r>
            <a:r>
              <a:rPr lang="en-US" sz="2800" i="1" dirty="0" smtClean="0"/>
              <a:t> un </a:t>
            </a:r>
            <a:r>
              <a:rPr lang="en-US" sz="2800" i="1" dirty="0" err="1" smtClean="0"/>
              <a:t>problème</a:t>
            </a:r>
            <a:r>
              <a:rPr lang="en-US" sz="2800" i="1" dirty="0" smtClean="0"/>
              <a:t> et de </a:t>
            </a:r>
            <a:r>
              <a:rPr lang="en-US" sz="2800" i="1" dirty="0" err="1" smtClean="0"/>
              <a:t>chercher</a:t>
            </a:r>
            <a:r>
              <a:rPr lang="en-US" sz="2800" i="1" dirty="0" smtClean="0"/>
              <a:t> </a:t>
            </a:r>
            <a:r>
              <a:rPr lang="en-US" sz="2800" i="1" dirty="0" err="1" smtClean="0"/>
              <a:t>une</a:t>
            </a:r>
            <a:r>
              <a:rPr lang="en-US" sz="2800" i="1" dirty="0" smtClean="0"/>
              <a:t> solution. </a:t>
            </a:r>
            <a:r>
              <a:rPr lang="en-US" sz="2800" i="1" dirty="0" err="1" smtClean="0"/>
              <a:t>Dans</a:t>
            </a:r>
            <a:r>
              <a:rPr lang="en-US" sz="2800" i="1" dirty="0" smtClean="0"/>
              <a:t> le </a:t>
            </a:r>
            <a:r>
              <a:rPr lang="en-US" sz="2800" i="1" dirty="0" err="1" smtClean="0"/>
              <a:t>cas</a:t>
            </a:r>
            <a:r>
              <a:rPr lang="en-US" sz="2800" i="1" dirty="0" smtClean="0"/>
              <a:t> du laser, nous </a:t>
            </a:r>
            <a:r>
              <a:rPr lang="en-US" sz="2800" i="1" dirty="0" err="1" smtClean="0"/>
              <a:t>avons</a:t>
            </a:r>
            <a:r>
              <a:rPr lang="en-US" sz="2800" i="1" dirty="0" smtClean="0"/>
              <a:t> déjà la solution et nous </a:t>
            </a:r>
            <a:r>
              <a:rPr lang="en-US" sz="2800" i="1" dirty="0" err="1" smtClean="0"/>
              <a:t>cherchons</a:t>
            </a:r>
            <a:r>
              <a:rPr lang="en-US" sz="2800" i="1" dirty="0" smtClean="0"/>
              <a:t> le </a:t>
            </a:r>
            <a:r>
              <a:rPr lang="en-US" sz="2800" i="1" dirty="0" err="1" smtClean="0"/>
              <a:t>problème</a:t>
            </a:r>
            <a:r>
              <a:rPr lang="en-US" sz="2800" i="1" dirty="0" smtClean="0"/>
              <a:t>” </a:t>
            </a:r>
            <a:r>
              <a:rPr lang="en-US" i="1" dirty="0" smtClean="0"/>
              <a:t>(I. </a:t>
            </a:r>
            <a:r>
              <a:rPr lang="en-US" i="1" dirty="0" err="1" smtClean="0"/>
              <a:t>d’Haenens</a:t>
            </a:r>
            <a:r>
              <a:rPr lang="en-US" i="1" dirty="0" smtClean="0"/>
              <a:t>, assistant de </a:t>
            </a:r>
            <a:r>
              <a:rPr lang="en-US" i="1" dirty="0" err="1" smtClean="0"/>
              <a:t>Maiman</a:t>
            </a:r>
            <a:r>
              <a:rPr lang="en-US" i="1" dirty="0" smtClean="0"/>
              <a:t>)</a:t>
            </a:r>
            <a:endParaRPr lang="en-US" sz="2800" i="1" dirty="0" smtClean="0"/>
          </a:p>
          <a:p>
            <a:endParaRPr lang="fr-FR" sz="2400" dirty="0" smtClean="0">
              <a:solidFill>
                <a:srgbClr val="C00000"/>
              </a:solidFill>
            </a:endParaRPr>
          </a:p>
          <a:p>
            <a:pPr>
              <a:buFont typeface="Arial" pitchFamily="34" charset="0"/>
              <a:buChar char="•"/>
            </a:pPr>
            <a:r>
              <a:rPr lang="fr-FR" sz="2400" dirty="0" smtClean="0">
                <a:solidFill>
                  <a:srgbClr val="C00000"/>
                </a:solidFill>
              </a:rPr>
              <a:t> beaucoup d’applications mais aucun essor industriel marquant</a:t>
            </a:r>
            <a:endParaRPr lang="fr-FR" sz="2400" dirty="0">
              <a:solidFill>
                <a:srgbClr val="C00000"/>
              </a:solidFill>
            </a:endParaRPr>
          </a:p>
        </p:txBody>
      </p:sp>
      <p:sp>
        <p:nvSpPr>
          <p:cNvPr id="7" name="TextBox 6"/>
          <p:cNvSpPr txBox="1"/>
          <p:nvPr/>
        </p:nvSpPr>
        <p:spPr>
          <a:xfrm>
            <a:off x="3131840" y="5805264"/>
            <a:ext cx="2232248" cy="369332"/>
          </a:xfrm>
          <a:prstGeom prst="rect">
            <a:avLst/>
          </a:prstGeom>
          <a:noFill/>
        </p:spPr>
        <p:txBody>
          <a:bodyPr wrap="square" rtlCol="0">
            <a:spAutoFit/>
          </a:bodyPr>
          <a:lstStyle/>
          <a:p>
            <a:r>
              <a:rPr lang="fr-FR" dirty="0" smtClean="0"/>
              <a:t>(Science et Vie)</a:t>
            </a:r>
            <a:endParaRPr lang="fr-FR" dirty="0"/>
          </a:p>
        </p:txBody>
      </p:sp>
      <p:sp>
        <p:nvSpPr>
          <p:cNvPr id="9" name="TextBox 8"/>
          <p:cNvSpPr txBox="1"/>
          <p:nvPr/>
        </p:nvSpPr>
        <p:spPr>
          <a:xfrm>
            <a:off x="6012160" y="4365104"/>
            <a:ext cx="2699792" cy="138499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2800" dirty="0" smtClean="0"/>
              <a:t>Il suffisait pourtant d’être patient !</a:t>
            </a:r>
            <a:endParaRPr lang="fr-FR" sz="2800" dirty="0"/>
          </a:p>
        </p:txBody>
      </p:sp>
      <p:sp>
        <p:nvSpPr>
          <p:cNvPr id="10" name="Title 1"/>
          <p:cNvSpPr>
            <a:spLocks noGrp="1"/>
          </p:cNvSpPr>
          <p:nvPr>
            <p:ph type="title"/>
          </p:nvPr>
        </p:nvSpPr>
        <p:spPr>
          <a:xfrm>
            <a:off x="35496" y="274638"/>
            <a:ext cx="7293496" cy="706090"/>
          </a:xfrm>
        </p:spPr>
        <p:txBody>
          <a:bodyPr>
            <a:normAutofit fontScale="90000"/>
          </a:bodyPr>
          <a:lstStyle/>
          <a:p>
            <a:pPr algn="l"/>
            <a:r>
              <a:rPr lang="fr-FR" dirty="0" smtClean="0">
                <a:solidFill>
                  <a:schemeClr val="bg1"/>
                </a:solidFill>
              </a:rPr>
              <a:t>Les applications du laser</a:t>
            </a: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2"/>
          <p:cNvPicPr>
            <a:picLocks noGrp="1" noChangeAspect="1" noChangeArrowheads="1"/>
          </p:cNvPicPr>
          <p:nvPr>
            <p:ph idx="1"/>
          </p:nvPr>
        </p:nvPicPr>
        <p:blipFill>
          <a:blip r:embed="rId3" cstate="screen"/>
          <a:stretch>
            <a:fillRect/>
          </a:stretch>
        </p:blipFill>
        <p:spPr>
          <a:xfrm>
            <a:off x="5004048" y="5661248"/>
            <a:ext cx="957155" cy="713294"/>
          </a:xfrm>
          <a:noFill/>
        </p:spPr>
      </p:pic>
      <p:sp>
        <p:nvSpPr>
          <p:cNvPr id="5" name="Espace réservé du numéro de diapositive 4"/>
          <p:cNvSpPr>
            <a:spLocks noGrp="1"/>
          </p:cNvSpPr>
          <p:nvPr>
            <p:ph type="sldNum" sz="quarter" idx="12"/>
          </p:nvPr>
        </p:nvSpPr>
        <p:spPr/>
        <p:txBody>
          <a:bodyPr/>
          <a:lstStyle/>
          <a:p>
            <a:pPr>
              <a:defRPr/>
            </a:pPr>
            <a:fld id="{01CFDF67-8763-49D1-A20A-23BEDE53CFCE}" type="slidenum">
              <a:rPr lang="en-US" smtClean="0"/>
              <a:pPr>
                <a:defRPr/>
              </a:pPr>
              <a:t>41</a:t>
            </a:fld>
            <a:endParaRPr lang="en-US"/>
          </a:p>
        </p:txBody>
      </p:sp>
      <p:pic>
        <p:nvPicPr>
          <p:cNvPr id="35845" name="Picture 3"/>
          <p:cNvPicPr>
            <a:picLocks noChangeAspect="1" noChangeArrowheads="1"/>
          </p:cNvPicPr>
          <p:nvPr/>
        </p:nvPicPr>
        <p:blipFill>
          <a:blip r:embed="rId4" cstate="screen"/>
          <a:srcRect/>
          <a:stretch>
            <a:fillRect/>
          </a:stretch>
        </p:blipFill>
        <p:spPr bwMode="auto">
          <a:xfrm>
            <a:off x="6929454" y="5643578"/>
            <a:ext cx="1000132" cy="724994"/>
          </a:xfrm>
          <a:prstGeom prst="rect">
            <a:avLst/>
          </a:prstGeom>
          <a:noFill/>
          <a:ln w="9525">
            <a:noFill/>
            <a:miter lim="800000"/>
            <a:headEnd/>
            <a:tailEnd/>
          </a:ln>
        </p:spPr>
      </p:pic>
      <p:pic>
        <p:nvPicPr>
          <p:cNvPr id="35846" name="Picture 5" descr="laser excimer sur cornee.gif"/>
          <p:cNvPicPr>
            <a:picLocks noChangeAspect="1"/>
          </p:cNvPicPr>
          <p:nvPr/>
        </p:nvPicPr>
        <p:blipFill>
          <a:blip r:embed="rId5" cstate="print"/>
          <a:srcRect/>
          <a:stretch>
            <a:fillRect/>
          </a:stretch>
        </p:blipFill>
        <p:spPr bwMode="auto">
          <a:xfrm>
            <a:off x="6357950" y="3429000"/>
            <a:ext cx="1500198" cy="1500198"/>
          </a:xfrm>
          <a:prstGeom prst="rect">
            <a:avLst/>
          </a:prstGeom>
          <a:noFill/>
          <a:ln w="9525">
            <a:noFill/>
            <a:miter lim="800000"/>
            <a:headEnd/>
            <a:tailEnd/>
          </a:ln>
        </p:spPr>
      </p:pic>
      <p:pic>
        <p:nvPicPr>
          <p:cNvPr id="35847" name="Picture 7"/>
          <p:cNvPicPr>
            <a:picLocks noChangeAspect="1" noChangeArrowheads="1"/>
          </p:cNvPicPr>
          <p:nvPr/>
        </p:nvPicPr>
        <p:blipFill>
          <a:blip r:embed="rId6" cstate="screen"/>
          <a:srcRect/>
          <a:stretch>
            <a:fillRect/>
          </a:stretch>
        </p:blipFill>
        <p:spPr bwMode="auto">
          <a:xfrm>
            <a:off x="4932040" y="4437112"/>
            <a:ext cx="1192137" cy="1058456"/>
          </a:xfrm>
          <a:prstGeom prst="rect">
            <a:avLst/>
          </a:prstGeom>
          <a:noFill/>
          <a:ln w="9525">
            <a:noFill/>
            <a:miter lim="800000"/>
            <a:headEnd/>
            <a:tailEnd/>
          </a:ln>
        </p:spPr>
      </p:pic>
      <p:pic>
        <p:nvPicPr>
          <p:cNvPr id="35848" name="Picture 8"/>
          <p:cNvPicPr>
            <a:picLocks noChangeAspect="1" noChangeArrowheads="1"/>
          </p:cNvPicPr>
          <p:nvPr/>
        </p:nvPicPr>
        <p:blipFill>
          <a:blip r:embed="rId7" cstate="screen"/>
          <a:srcRect/>
          <a:stretch>
            <a:fillRect/>
          </a:stretch>
        </p:blipFill>
        <p:spPr bwMode="auto">
          <a:xfrm>
            <a:off x="5286380" y="3071810"/>
            <a:ext cx="714380" cy="1101391"/>
          </a:xfrm>
          <a:prstGeom prst="rect">
            <a:avLst/>
          </a:prstGeom>
          <a:noFill/>
          <a:ln w="9525">
            <a:noFill/>
            <a:miter lim="800000"/>
            <a:headEnd/>
            <a:tailEnd/>
          </a:ln>
        </p:spPr>
      </p:pic>
      <p:pic>
        <p:nvPicPr>
          <p:cNvPr id="35849" name="Picture 9"/>
          <p:cNvPicPr>
            <a:picLocks noChangeAspect="1" noChangeArrowheads="1"/>
          </p:cNvPicPr>
          <p:nvPr/>
        </p:nvPicPr>
        <p:blipFill>
          <a:blip r:embed="rId8" cstate="screen"/>
          <a:srcRect/>
          <a:stretch>
            <a:fillRect/>
          </a:stretch>
        </p:blipFill>
        <p:spPr bwMode="auto">
          <a:xfrm>
            <a:off x="6372200" y="2276872"/>
            <a:ext cx="857256" cy="578557"/>
          </a:xfrm>
          <a:prstGeom prst="rect">
            <a:avLst/>
          </a:prstGeom>
          <a:noFill/>
          <a:ln w="9525">
            <a:noFill/>
            <a:miter lim="800000"/>
            <a:headEnd/>
            <a:tailEnd/>
          </a:ln>
        </p:spPr>
      </p:pic>
      <p:pic>
        <p:nvPicPr>
          <p:cNvPr id="35850" name="Picture 10"/>
          <p:cNvPicPr>
            <a:picLocks noChangeAspect="1" noChangeArrowheads="1"/>
          </p:cNvPicPr>
          <p:nvPr/>
        </p:nvPicPr>
        <p:blipFill>
          <a:blip r:embed="rId9" cstate="screen"/>
          <a:srcRect/>
          <a:stretch>
            <a:fillRect/>
          </a:stretch>
        </p:blipFill>
        <p:spPr bwMode="auto">
          <a:xfrm>
            <a:off x="4860032" y="1772816"/>
            <a:ext cx="1182590" cy="986979"/>
          </a:xfrm>
          <a:prstGeom prst="rect">
            <a:avLst/>
          </a:prstGeom>
          <a:noFill/>
          <a:ln w="9525">
            <a:noFill/>
            <a:miter lim="800000"/>
            <a:headEnd/>
            <a:tailEnd/>
          </a:ln>
        </p:spPr>
      </p:pic>
      <p:sp>
        <p:nvSpPr>
          <p:cNvPr id="14" name="TextBox 13"/>
          <p:cNvSpPr txBox="1"/>
          <p:nvPr/>
        </p:nvSpPr>
        <p:spPr>
          <a:xfrm>
            <a:off x="285720" y="1225689"/>
            <a:ext cx="4608512" cy="5632311"/>
          </a:xfrm>
          <a:prstGeom prst="rect">
            <a:avLst/>
          </a:prstGeom>
          <a:noFill/>
        </p:spPr>
        <p:txBody>
          <a:bodyPr wrap="square" rtlCol="0">
            <a:spAutoFit/>
          </a:bodyPr>
          <a:lstStyle/>
          <a:p>
            <a:pPr>
              <a:buFont typeface="Arial" pitchFamily="34" charset="0"/>
              <a:buChar char="•"/>
            </a:pPr>
            <a:r>
              <a:rPr lang="fr-FR" dirty="0" smtClean="0"/>
              <a:t> </a:t>
            </a:r>
            <a:r>
              <a:rPr lang="fr-FR" b="1" dirty="0" smtClean="0"/>
              <a:t>Recherche</a:t>
            </a:r>
            <a:r>
              <a:rPr lang="fr-FR" dirty="0" smtClean="0"/>
              <a:t> :  </a:t>
            </a:r>
            <a:r>
              <a:rPr lang="fr-FR" dirty="0" err="1" smtClean="0"/>
              <a:t>femtochimie</a:t>
            </a:r>
            <a:r>
              <a:rPr lang="fr-FR" dirty="0" smtClean="0"/>
              <a:t>, refroidissement d’atomes, spectroscopie des atomes, etc.</a:t>
            </a:r>
          </a:p>
          <a:p>
            <a:pPr>
              <a:buFont typeface="Arial" pitchFamily="34" charset="0"/>
              <a:buChar char="•"/>
            </a:pPr>
            <a:r>
              <a:rPr lang="fr-FR" dirty="0" smtClean="0"/>
              <a:t> Télémétrie laser</a:t>
            </a:r>
          </a:p>
          <a:p>
            <a:pPr>
              <a:buFont typeface="Arial" pitchFamily="34" charset="0"/>
              <a:buChar char="•"/>
            </a:pPr>
            <a:r>
              <a:rPr lang="fr-FR" dirty="0" smtClean="0"/>
              <a:t> LIDAR (radar laser)</a:t>
            </a:r>
          </a:p>
          <a:p>
            <a:pPr>
              <a:buFont typeface="Arial" pitchFamily="34" charset="0"/>
              <a:buChar char="•"/>
            </a:pPr>
            <a:r>
              <a:rPr lang="fr-FR" dirty="0" smtClean="0"/>
              <a:t> </a:t>
            </a:r>
            <a:r>
              <a:rPr lang="fr-FR" b="1" dirty="0" smtClean="0">
                <a:solidFill>
                  <a:srgbClr val="FF0000"/>
                </a:solidFill>
              </a:rPr>
              <a:t>Usinage</a:t>
            </a:r>
            <a:r>
              <a:rPr lang="fr-FR" dirty="0" smtClean="0">
                <a:solidFill>
                  <a:srgbClr val="FF0000"/>
                </a:solidFill>
              </a:rPr>
              <a:t> </a:t>
            </a:r>
            <a:r>
              <a:rPr lang="fr-FR" dirty="0" smtClean="0"/>
              <a:t>: découpe de métaux, soudure, gravure…</a:t>
            </a:r>
          </a:p>
          <a:p>
            <a:pPr>
              <a:buFont typeface="Arial" pitchFamily="34" charset="0"/>
              <a:buChar char="•"/>
            </a:pPr>
            <a:r>
              <a:rPr lang="fr-FR" dirty="0" smtClean="0"/>
              <a:t>  militaire : guidage missiles, contremesures…</a:t>
            </a:r>
          </a:p>
          <a:p>
            <a:pPr>
              <a:buFont typeface="Arial" pitchFamily="34" charset="0"/>
              <a:buChar char="•"/>
            </a:pPr>
            <a:r>
              <a:rPr lang="fr-FR" dirty="0" smtClean="0"/>
              <a:t>  chirurgie esthétique</a:t>
            </a:r>
          </a:p>
          <a:p>
            <a:pPr>
              <a:buFont typeface="Arial" pitchFamily="34" charset="0"/>
              <a:buChar char="•"/>
            </a:pPr>
            <a:r>
              <a:rPr lang="fr-FR" dirty="0" smtClean="0"/>
              <a:t> dermatologie</a:t>
            </a:r>
          </a:p>
          <a:p>
            <a:pPr>
              <a:buFont typeface="Arial" pitchFamily="34" charset="0"/>
              <a:buChar char="•"/>
            </a:pPr>
            <a:r>
              <a:rPr lang="fr-FR" dirty="0" smtClean="0"/>
              <a:t>  chirurgie oculaire : traitement définitifs des amétropies</a:t>
            </a:r>
          </a:p>
          <a:p>
            <a:pPr>
              <a:buFont typeface="Arial" pitchFamily="34" charset="0"/>
              <a:buChar char="•"/>
            </a:pPr>
            <a:r>
              <a:rPr lang="fr-FR" dirty="0" smtClean="0"/>
              <a:t> lecture code-barres</a:t>
            </a:r>
          </a:p>
          <a:p>
            <a:pPr>
              <a:buFont typeface="Arial" pitchFamily="34" charset="0"/>
              <a:buChar char="•"/>
            </a:pPr>
            <a:r>
              <a:rPr lang="fr-FR" dirty="0" smtClean="0"/>
              <a:t> </a:t>
            </a:r>
            <a:r>
              <a:rPr lang="fr-FR" b="1" dirty="0" smtClean="0">
                <a:solidFill>
                  <a:srgbClr val="FF0000"/>
                </a:solidFill>
              </a:rPr>
              <a:t>lecture CD/DVD</a:t>
            </a:r>
          </a:p>
          <a:p>
            <a:pPr>
              <a:buFont typeface="Arial" pitchFamily="34" charset="0"/>
              <a:buChar char="•"/>
            </a:pPr>
            <a:r>
              <a:rPr lang="fr-FR" b="1" dirty="0" smtClean="0"/>
              <a:t> Photolithographie </a:t>
            </a:r>
            <a:r>
              <a:rPr lang="fr-FR" dirty="0" smtClean="0"/>
              <a:t>(réalisation circuits intégrés)</a:t>
            </a:r>
          </a:p>
          <a:p>
            <a:pPr>
              <a:buFont typeface="Arial" pitchFamily="34" charset="0"/>
              <a:buChar char="•"/>
            </a:pPr>
            <a:r>
              <a:rPr lang="fr-FR" dirty="0" smtClean="0"/>
              <a:t> </a:t>
            </a:r>
            <a:r>
              <a:rPr lang="fr-FR" b="1" dirty="0" smtClean="0">
                <a:solidFill>
                  <a:srgbClr val="FF0000"/>
                </a:solidFill>
              </a:rPr>
              <a:t>communications optiques </a:t>
            </a:r>
            <a:r>
              <a:rPr lang="fr-FR" dirty="0" smtClean="0"/>
              <a:t>: transmission des signaux Internet sur longues distances</a:t>
            </a:r>
          </a:p>
          <a:p>
            <a:pPr>
              <a:buFont typeface="Arial" pitchFamily="34" charset="0"/>
              <a:buChar char="•"/>
            </a:pPr>
            <a:r>
              <a:rPr lang="fr-FR" dirty="0" smtClean="0"/>
              <a:t>  </a:t>
            </a:r>
            <a:r>
              <a:rPr lang="fr-FR" b="1" dirty="0" smtClean="0"/>
              <a:t>Fusion nucléaire contrôlée </a:t>
            </a:r>
          </a:p>
          <a:p>
            <a:pPr>
              <a:buFont typeface="Arial" pitchFamily="34" charset="0"/>
              <a:buChar char="•"/>
            </a:pPr>
            <a:endParaRPr lang="fr-FR" dirty="0" smtClean="0"/>
          </a:p>
          <a:p>
            <a:endParaRPr lang="fr-FR" dirty="0"/>
          </a:p>
        </p:txBody>
      </p:sp>
      <p:sp>
        <p:nvSpPr>
          <p:cNvPr id="13" name="Title 1"/>
          <p:cNvSpPr>
            <a:spLocks noGrp="1"/>
          </p:cNvSpPr>
          <p:nvPr>
            <p:ph type="title"/>
          </p:nvPr>
        </p:nvSpPr>
        <p:spPr>
          <a:xfrm>
            <a:off x="35496" y="274638"/>
            <a:ext cx="7293496" cy="706090"/>
          </a:xfrm>
        </p:spPr>
        <p:txBody>
          <a:bodyPr>
            <a:normAutofit fontScale="90000"/>
          </a:bodyPr>
          <a:lstStyle/>
          <a:p>
            <a:pPr algn="l"/>
            <a:r>
              <a:rPr lang="fr-FR" dirty="0" smtClean="0">
                <a:solidFill>
                  <a:schemeClr val="bg1"/>
                </a:solidFill>
              </a:rPr>
              <a:t>Les applications du laser</a:t>
            </a: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954360"/>
          </a:xfrm>
        </p:spPr>
        <p:txBody>
          <a:bodyPr>
            <a:normAutofit/>
          </a:bodyPr>
          <a:lstStyle/>
          <a:p>
            <a:r>
              <a:rPr lang="fr-FR" sz="3600" dirty="0" smtClean="0">
                <a:solidFill>
                  <a:schemeClr val="bg1"/>
                </a:solidFill>
              </a:rPr>
              <a:t>Le rayon de la mort existe-t-il aujourd’hui ?</a:t>
            </a:r>
            <a:endParaRPr lang="fr-FR" sz="3600" dirty="0">
              <a:solidFill>
                <a:schemeClr val="bg1"/>
              </a:solidFill>
            </a:endParaRPr>
          </a:p>
        </p:txBody>
      </p:sp>
      <p:pic>
        <p:nvPicPr>
          <p:cNvPr id="5" name="Picture 5" descr="abl1b"/>
          <p:cNvPicPr>
            <a:picLocks noGrp="1" noChangeAspect="1" noChangeArrowheads="1"/>
          </p:cNvPicPr>
          <p:nvPr>
            <p:ph sz="half" idx="1"/>
          </p:nvPr>
        </p:nvPicPr>
        <p:blipFill>
          <a:blip r:embed="rId3" cstate="print"/>
          <a:srcRect/>
          <a:stretch>
            <a:fillRect/>
          </a:stretch>
        </p:blipFill>
        <p:spPr>
          <a:xfrm>
            <a:off x="323528" y="3645024"/>
            <a:ext cx="1892226" cy="1460079"/>
          </a:xfrm>
          <a:noFill/>
          <a:ln/>
        </p:spPr>
      </p:pic>
      <p:pic>
        <p:nvPicPr>
          <p:cNvPr id="6" name="Picture 10" descr="abl747b-s">
            <a:hlinkClick r:id="rId4"/>
          </p:cNvPr>
          <p:cNvPicPr>
            <a:picLocks noChangeAspect="1" noChangeArrowheads="1"/>
          </p:cNvPicPr>
          <p:nvPr/>
        </p:nvPicPr>
        <p:blipFill>
          <a:blip r:embed="rId5" cstate="print"/>
          <a:srcRect/>
          <a:stretch>
            <a:fillRect/>
          </a:stretch>
        </p:blipFill>
        <p:spPr>
          <a:xfrm>
            <a:off x="251520" y="5229200"/>
            <a:ext cx="3476625" cy="1428750"/>
          </a:xfrm>
          <a:prstGeom prst="rect">
            <a:avLst/>
          </a:prstGeom>
          <a:ln/>
        </p:spPr>
      </p:pic>
      <p:pic>
        <p:nvPicPr>
          <p:cNvPr id="7" name="Picture 10" descr="Laser installation �o �g �E �� �� �� �m">
            <a:hlinkClick r:id="rId6"/>
          </p:cNvPr>
          <p:cNvPicPr>
            <a:picLocks noChangeAspect="1" noChangeArrowheads="1"/>
          </p:cNvPicPr>
          <p:nvPr/>
        </p:nvPicPr>
        <p:blipFill>
          <a:blip r:embed="rId7" cstate="print"/>
          <a:srcRect/>
          <a:stretch>
            <a:fillRect/>
          </a:stretch>
        </p:blipFill>
        <p:spPr>
          <a:xfrm>
            <a:off x="395536" y="1340768"/>
            <a:ext cx="1872208" cy="1244172"/>
          </a:xfrm>
          <a:prstGeom prst="rect">
            <a:avLst/>
          </a:prstGeom>
          <a:ln/>
        </p:spPr>
      </p:pic>
      <p:pic>
        <p:nvPicPr>
          <p:cNvPr id="8" name="Picture 5" descr="000610inop3_small"/>
          <p:cNvPicPr>
            <a:picLocks noChangeAspect="1" noChangeArrowheads="1"/>
          </p:cNvPicPr>
          <p:nvPr/>
        </p:nvPicPr>
        <p:blipFill>
          <a:blip r:embed="rId8" cstate="print"/>
          <a:srcRect/>
          <a:stretch>
            <a:fillRect/>
          </a:stretch>
        </p:blipFill>
        <p:spPr bwMode="auto">
          <a:xfrm>
            <a:off x="2339752" y="1124744"/>
            <a:ext cx="1530170" cy="1224136"/>
          </a:xfrm>
          <a:prstGeom prst="rect">
            <a:avLst/>
          </a:prstGeom>
          <a:noFill/>
        </p:spPr>
      </p:pic>
      <p:pic>
        <p:nvPicPr>
          <p:cNvPr id="9" name="Picture 13" descr="000610inop1"/>
          <p:cNvPicPr>
            <a:picLocks noChangeAspect="1" noChangeArrowheads="1"/>
          </p:cNvPicPr>
          <p:nvPr/>
        </p:nvPicPr>
        <p:blipFill>
          <a:blip r:embed="rId9" cstate="print"/>
          <a:srcRect/>
          <a:stretch>
            <a:fillRect/>
          </a:stretch>
        </p:blipFill>
        <p:spPr>
          <a:xfrm>
            <a:off x="2411760" y="2564904"/>
            <a:ext cx="2395234" cy="1916830"/>
          </a:xfrm>
          <a:prstGeom prst="rect">
            <a:avLst/>
          </a:prstGeom>
          <a:noFill/>
          <a:ln/>
        </p:spPr>
      </p:pic>
      <p:pic>
        <p:nvPicPr>
          <p:cNvPr id="10" name="Picture 2"/>
          <p:cNvPicPr>
            <a:picLocks noChangeAspect="1" noChangeArrowheads="1"/>
          </p:cNvPicPr>
          <p:nvPr/>
        </p:nvPicPr>
        <p:blipFill>
          <a:blip r:embed="rId10" cstate="print"/>
          <a:srcRect/>
          <a:stretch>
            <a:fillRect/>
          </a:stretch>
        </p:blipFill>
        <p:spPr bwMode="auto">
          <a:xfrm>
            <a:off x="7092280" y="1268760"/>
            <a:ext cx="1512168" cy="613254"/>
          </a:xfrm>
          <a:prstGeom prst="rect">
            <a:avLst/>
          </a:prstGeom>
          <a:noFill/>
          <a:ln w="9525">
            <a:noFill/>
            <a:miter lim="800000"/>
            <a:headEnd/>
            <a:tailEnd/>
          </a:ln>
        </p:spPr>
      </p:pic>
      <p:pic>
        <p:nvPicPr>
          <p:cNvPr id="11" name="Picture 2"/>
          <p:cNvPicPr>
            <a:picLocks noChangeAspect="1" noChangeArrowheads="1"/>
          </p:cNvPicPr>
          <p:nvPr/>
        </p:nvPicPr>
        <p:blipFill>
          <a:blip r:embed="rId11" cstate="print"/>
          <a:srcRect/>
          <a:stretch>
            <a:fillRect/>
          </a:stretch>
        </p:blipFill>
        <p:spPr bwMode="auto">
          <a:xfrm>
            <a:off x="4932040" y="1916832"/>
            <a:ext cx="4104456" cy="46156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fr-FR" sz="2800" b="1" dirty="0" smtClean="0">
                <a:solidFill>
                  <a:schemeClr val="bg1"/>
                </a:solidFill>
              </a:rPr>
              <a:t>Une arme laser vraiment dangereuse : le pointeur laser…</a:t>
            </a:r>
            <a:endParaRPr lang="fr-FR" sz="2800" b="1" dirty="0">
              <a:solidFill>
                <a:schemeClr val="bg1"/>
              </a:solidFill>
            </a:endParaRPr>
          </a:p>
        </p:txBody>
      </p:sp>
      <p:pic>
        <p:nvPicPr>
          <p:cNvPr id="16" name="Picture 3"/>
          <p:cNvPicPr>
            <a:picLocks noChangeAspect="1" noChangeArrowheads="1"/>
          </p:cNvPicPr>
          <p:nvPr/>
        </p:nvPicPr>
        <p:blipFill>
          <a:blip r:embed="rId3" cstate="print"/>
          <a:srcRect/>
          <a:stretch>
            <a:fillRect/>
          </a:stretch>
        </p:blipFill>
        <p:spPr bwMode="auto">
          <a:xfrm>
            <a:off x="1259632" y="980728"/>
            <a:ext cx="5760640" cy="56266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r>
              <a:rPr lang="fr-FR" dirty="0" smtClean="0">
                <a:solidFill>
                  <a:schemeClr val="bg1"/>
                </a:solidFill>
              </a:rPr>
              <a:t>Le laser au cinéma aujourd’hui ?</a:t>
            </a:r>
            <a:endParaRPr lang="fr-FR" dirty="0">
              <a:solidFill>
                <a:schemeClr val="bg1"/>
              </a:solidFill>
            </a:endParaRPr>
          </a:p>
        </p:txBody>
      </p:sp>
      <p:sp>
        <p:nvSpPr>
          <p:cNvPr id="3" name="Content Placeholder 2"/>
          <p:cNvSpPr>
            <a:spLocks noGrp="1"/>
          </p:cNvSpPr>
          <p:nvPr>
            <p:ph idx="1"/>
          </p:nvPr>
        </p:nvSpPr>
        <p:spPr>
          <a:xfrm>
            <a:off x="0" y="1052736"/>
            <a:ext cx="6516216" cy="1296143"/>
          </a:xfrm>
        </p:spPr>
        <p:txBody>
          <a:bodyPr>
            <a:normAutofit/>
          </a:bodyPr>
          <a:lstStyle/>
          <a:p>
            <a:r>
              <a:rPr lang="fr-FR" sz="2400" dirty="0" smtClean="0"/>
              <a:t>Le pistolet laser parait passé de mode (sauf sur un mode parodique…)</a:t>
            </a:r>
          </a:p>
          <a:p>
            <a:r>
              <a:rPr lang="fr-FR" sz="2400" dirty="0" smtClean="0"/>
              <a:t>Le laser = précision, finesse</a:t>
            </a:r>
          </a:p>
          <a:p>
            <a:endParaRPr lang="fr-FR" sz="2400" dirty="0" smtClean="0"/>
          </a:p>
        </p:txBody>
      </p:sp>
      <p:pic>
        <p:nvPicPr>
          <p:cNvPr id="4" name="Haute Voltige.avi">
            <a:hlinkClick r:id="" action="ppaction://media"/>
          </p:cNvPr>
          <p:cNvPicPr>
            <a:picLocks noRot="1" noChangeAspect="1"/>
          </p:cNvPicPr>
          <p:nvPr>
            <a:videoFile r:link="rId1"/>
          </p:nvPr>
        </p:nvPicPr>
        <p:blipFill>
          <a:blip r:embed="rId4" cstate="print"/>
          <a:stretch>
            <a:fillRect/>
          </a:stretch>
        </p:blipFill>
        <p:spPr>
          <a:xfrm>
            <a:off x="-1" y="2924944"/>
            <a:ext cx="9186701" cy="3933056"/>
          </a:xfrm>
          <a:prstGeom prst="rect">
            <a:avLst/>
          </a:prstGeom>
        </p:spPr>
      </p:pic>
      <p:pic>
        <p:nvPicPr>
          <p:cNvPr id="5" name="Picture 5"/>
          <p:cNvPicPr>
            <a:picLocks noChangeAspect="1" noChangeArrowheads="1"/>
          </p:cNvPicPr>
          <p:nvPr/>
        </p:nvPicPr>
        <p:blipFill>
          <a:blip r:embed="rId5" cstate="print"/>
          <a:srcRect/>
          <a:stretch>
            <a:fillRect/>
          </a:stretch>
        </p:blipFill>
        <p:spPr bwMode="auto">
          <a:xfrm>
            <a:off x="6648450" y="980728"/>
            <a:ext cx="2495550" cy="1871663"/>
          </a:xfrm>
          <a:prstGeom prst="rect">
            <a:avLst/>
          </a:prstGeom>
          <a:noFill/>
          <a:ln w="9525">
            <a:noFill/>
            <a:miter lim="800000"/>
            <a:headEnd/>
            <a:tailEnd/>
          </a:ln>
        </p:spPr>
      </p:pic>
      <p:sp>
        <p:nvSpPr>
          <p:cNvPr id="6" name="ZoneTexte 5"/>
          <p:cNvSpPr txBox="1"/>
          <p:nvPr/>
        </p:nvSpPr>
        <p:spPr>
          <a:xfrm>
            <a:off x="611560" y="2492896"/>
            <a:ext cx="4032448" cy="369332"/>
          </a:xfrm>
          <a:prstGeom prst="rect">
            <a:avLst/>
          </a:prstGeom>
          <a:noFill/>
        </p:spPr>
        <p:txBody>
          <a:bodyPr wrap="square" rtlCol="0">
            <a:spAutoFit/>
          </a:bodyPr>
          <a:lstStyle/>
          <a:p>
            <a:r>
              <a:rPr lang="fr-FR" i="1" dirty="0" smtClean="0"/>
              <a:t>Haute Voltige (</a:t>
            </a:r>
            <a:r>
              <a:rPr lang="fr-FR" i="1" dirty="0" err="1" smtClean="0"/>
              <a:t>Entrapment</a:t>
            </a:r>
            <a:r>
              <a:rPr lang="fr-FR" i="1" dirty="0" smtClean="0"/>
              <a:t>), 1999</a:t>
            </a:r>
            <a:endParaRPr lang="fr-FR" i="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95536" y="-243408"/>
            <a:ext cx="8229600" cy="1143000"/>
          </a:xfrm>
        </p:spPr>
        <p:txBody>
          <a:bodyPr/>
          <a:lstStyle/>
          <a:p>
            <a:r>
              <a:rPr lang="fr-FR" dirty="0" smtClean="0">
                <a:solidFill>
                  <a:schemeClr val="bg1"/>
                </a:solidFill>
              </a:rPr>
              <a:t>Conclusions</a:t>
            </a:r>
            <a:endParaRPr lang="en-US" dirty="0" smtClean="0">
              <a:solidFill>
                <a:schemeClr val="bg1"/>
              </a:solidFill>
            </a:endParaRPr>
          </a:p>
        </p:txBody>
      </p:sp>
      <p:sp>
        <p:nvSpPr>
          <p:cNvPr id="17411" name="Content Placeholder 3"/>
          <p:cNvSpPr>
            <a:spLocks noGrp="1"/>
          </p:cNvSpPr>
          <p:nvPr>
            <p:ph idx="1"/>
          </p:nvPr>
        </p:nvSpPr>
        <p:spPr>
          <a:xfrm>
            <a:off x="0" y="1268760"/>
            <a:ext cx="9144000" cy="4824536"/>
          </a:xfrm>
        </p:spPr>
        <p:txBody>
          <a:bodyPr>
            <a:noAutofit/>
          </a:bodyPr>
          <a:lstStyle/>
          <a:p>
            <a:r>
              <a:rPr lang="fr-FR" sz="2200" dirty="0" smtClean="0">
                <a:solidFill>
                  <a:srgbClr val="C00000"/>
                </a:solidFill>
              </a:rPr>
              <a:t>La recherche fondamentale est une </a:t>
            </a:r>
            <a:r>
              <a:rPr lang="fr-FR" sz="2200" b="1" dirty="0" smtClean="0">
                <a:solidFill>
                  <a:srgbClr val="C00000"/>
                </a:solidFill>
              </a:rPr>
              <a:t>aventure collective sans but défini à l’avance. </a:t>
            </a:r>
          </a:p>
          <a:p>
            <a:pPr>
              <a:buNone/>
            </a:pPr>
            <a:r>
              <a:rPr lang="fr-FR" sz="2200" dirty="0" smtClean="0"/>
              <a:t>	Le laser a été « inventé » par plusieurs chercheurs ayant chacun apporté une contribution décisive, en s’appuyant sur les épaules d’un géant : Einstein.</a:t>
            </a:r>
          </a:p>
          <a:p>
            <a:pPr>
              <a:buNone/>
            </a:pPr>
            <a:r>
              <a:rPr lang="fr-FR" sz="2200" dirty="0" smtClean="0"/>
              <a:t> </a:t>
            </a:r>
          </a:p>
          <a:p>
            <a:pPr>
              <a:buNone/>
            </a:pPr>
            <a:r>
              <a:rPr lang="fr-FR" sz="2200" dirty="0" smtClean="0"/>
              <a:t>	</a:t>
            </a:r>
          </a:p>
          <a:p>
            <a:pPr>
              <a:buNone/>
            </a:pPr>
            <a:endParaRPr lang="fr-FR" sz="2200" dirty="0" smtClean="0"/>
          </a:p>
          <a:p>
            <a:pPr>
              <a:buNone/>
            </a:pPr>
            <a:endParaRPr lang="fr-FR" sz="2200" dirty="0" smtClean="0"/>
          </a:p>
          <a:p>
            <a:pPr>
              <a:buNone/>
            </a:pPr>
            <a:endParaRPr lang="fr-FR" sz="2200" dirty="0" smtClean="0"/>
          </a:p>
          <a:p>
            <a:pPr>
              <a:buNone/>
            </a:pPr>
            <a:endParaRPr lang="fr-FR" sz="2200" dirty="0" smtClean="0"/>
          </a:p>
          <a:p>
            <a:pPr>
              <a:buNone/>
            </a:pPr>
            <a:endParaRPr lang="fr-FR" sz="2200" dirty="0" smtClean="0"/>
          </a:p>
          <a:p>
            <a:pPr>
              <a:buNone/>
            </a:pPr>
            <a:r>
              <a:rPr lang="fr-FR" sz="2200" dirty="0" smtClean="0"/>
              <a:t>	- Il n’a pas été développé dans le but de remplir un besoin spécifique</a:t>
            </a:r>
          </a:p>
          <a:p>
            <a:pPr>
              <a:buNone/>
            </a:pPr>
            <a:endParaRPr lang="fr-FR" sz="2200" dirty="0" smtClean="0"/>
          </a:p>
        </p:txBody>
      </p:sp>
      <p:pic>
        <p:nvPicPr>
          <p:cNvPr id="4" name="Picture 7"/>
          <p:cNvPicPr>
            <a:picLocks noChangeAspect="1" noChangeArrowheads="1"/>
          </p:cNvPicPr>
          <p:nvPr/>
        </p:nvPicPr>
        <p:blipFill>
          <a:blip r:embed="rId3" cstate="screen"/>
          <a:srcRect/>
          <a:stretch>
            <a:fillRect/>
          </a:stretch>
        </p:blipFill>
        <p:spPr bwMode="auto">
          <a:xfrm>
            <a:off x="7668344" y="4653136"/>
            <a:ext cx="762027" cy="974515"/>
          </a:xfrm>
          <a:prstGeom prst="rect">
            <a:avLst/>
          </a:prstGeom>
          <a:noFill/>
          <a:ln w="9525">
            <a:noFill/>
            <a:miter lim="800000"/>
            <a:headEnd/>
            <a:tailEnd/>
          </a:ln>
        </p:spPr>
      </p:pic>
      <p:pic>
        <p:nvPicPr>
          <p:cNvPr id="5" name="Picture 3"/>
          <p:cNvPicPr>
            <a:picLocks noChangeAspect="1" noChangeArrowheads="1"/>
          </p:cNvPicPr>
          <p:nvPr/>
        </p:nvPicPr>
        <p:blipFill>
          <a:blip r:embed="rId4" cstate="screen"/>
          <a:srcRect/>
          <a:stretch>
            <a:fillRect/>
          </a:stretch>
        </p:blipFill>
        <p:spPr bwMode="auto">
          <a:xfrm>
            <a:off x="3779912" y="3212976"/>
            <a:ext cx="1207296" cy="1256295"/>
          </a:xfrm>
          <a:prstGeom prst="rect">
            <a:avLst/>
          </a:prstGeom>
          <a:noFill/>
          <a:ln w="9525">
            <a:noFill/>
            <a:miter lim="800000"/>
            <a:headEnd/>
            <a:tailEnd/>
          </a:ln>
        </p:spPr>
      </p:pic>
      <p:pic>
        <p:nvPicPr>
          <p:cNvPr id="6" name="Picture 12"/>
          <p:cNvPicPr>
            <a:picLocks noChangeAspect="1" noChangeArrowheads="1"/>
          </p:cNvPicPr>
          <p:nvPr/>
        </p:nvPicPr>
        <p:blipFill>
          <a:blip r:embed="rId5" cstate="screen"/>
          <a:srcRect/>
          <a:stretch>
            <a:fillRect/>
          </a:stretch>
        </p:blipFill>
        <p:spPr bwMode="auto">
          <a:xfrm>
            <a:off x="3154459" y="4653181"/>
            <a:ext cx="790252" cy="974666"/>
          </a:xfrm>
          <a:prstGeom prst="rect">
            <a:avLst/>
          </a:prstGeom>
          <a:noFill/>
          <a:ln w="9525">
            <a:noFill/>
            <a:miter lim="800000"/>
            <a:headEnd/>
            <a:tailEnd/>
          </a:ln>
        </p:spPr>
      </p:pic>
      <p:pic>
        <p:nvPicPr>
          <p:cNvPr id="7" name="Picture 10"/>
          <p:cNvPicPr>
            <a:picLocks noChangeAspect="1" noChangeArrowheads="1"/>
          </p:cNvPicPr>
          <p:nvPr/>
        </p:nvPicPr>
        <p:blipFill>
          <a:blip r:embed="rId6" cstate="screen"/>
          <a:srcRect/>
          <a:stretch>
            <a:fillRect/>
          </a:stretch>
        </p:blipFill>
        <p:spPr bwMode="auto">
          <a:xfrm>
            <a:off x="4155162" y="4641941"/>
            <a:ext cx="616644" cy="938496"/>
          </a:xfrm>
          <a:prstGeom prst="rect">
            <a:avLst/>
          </a:prstGeom>
          <a:noFill/>
          <a:ln w="9525">
            <a:noFill/>
            <a:miter lim="800000"/>
            <a:headEnd/>
            <a:tailEnd/>
          </a:ln>
        </p:spPr>
      </p:pic>
      <p:pic>
        <p:nvPicPr>
          <p:cNvPr id="8" name="Picture 3"/>
          <p:cNvPicPr>
            <a:picLocks noChangeAspect="1" noChangeArrowheads="1"/>
          </p:cNvPicPr>
          <p:nvPr/>
        </p:nvPicPr>
        <p:blipFill>
          <a:blip r:embed="rId7" cstate="screen"/>
          <a:srcRect/>
          <a:stretch>
            <a:fillRect/>
          </a:stretch>
        </p:blipFill>
        <p:spPr bwMode="auto">
          <a:xfrm>
            <a:off x="6644985" y="4646776"/>
            <a:ext cx="726324" cy="961302"/>
          </a:xfrm>
          <a:prstGeom prst="rect">
            <a:avLst/>
          </a:prstGeom>
          <a:noFill/>
          <a:ln w="9525">
            <a:noFill/>
            <a:miter lim="800000"/>
            <a:headEnd/>
            <a:tailEnd/>
          </a:ln>
        </p:spPr>
      </p:pic>
      <p:pic>
        <p:nvPicPr>
          <p:cNvPr id="9" name="Picture 4"/>
          <p:cNvPicPr>
            <a:picLocks noChangeAspect="1" noChangeArrowheads="1"/>
          </p:cNvPicPr>
          <p:nvPr/>
        </p:nvPicPr>
        <p:blipFill>
          <a:blip r:embed="rId8" cstate="screen"/>
          <a:srcRect/>
          <a:stretch>
            <a:fillRect/>
          </a:stretch>
        </p:blipFill>
        <p:spPr bwMode="auto">
          <a:xfrm>
            <a:off x="5007608" y="4628570"/>
            <a:ext cx="635553" cy="899579"/>
          </a:xfrm>
          <a:prstGeom prst="rect">
            <a:avLst/>
          </a:prstGeom>
          <a:noFill/>
          <a:ln w="9525">
            <a:noFill/>
            <a:miter lim="800000"/>
            <a:headEnd/>
            <a:tailEnd/>
          </a:ln>
        </p:spPr>
      </p:pic>
      <p:pic>
        <p:nvPicPr>
          <p:cNvPr id="10" name="Picture 5"/>
          <p:cNvPicPr>
            <a:picLocks noChangeAspect="1" noChangeArrowheads="1"/>
          </p:cNvPicPr>
          <p:nvPr/>
        </p:nvPicPr>
        <p:blipFill>
          <a:blip r:embed="rId9" cstate="screen"/>
          <a:srcRect/>
          <a:stretch>
            <a:fillRect/>
          </a:stretch>
        </p:blipFill>
        <p:spPr bwMode="auto">
          <a:xfrm>
            <a:off x="5826296" y="4630312"/>
            <a:ext cx="639727" cy="905488"/>
          </a:xfrm>
          <a:prstGeom prst="rect">
            <a:avLst/>
          </a:prstGeom>
          <a:noFill/>
          <a:ln w="9525">
            <a:noFill/>
            <a:miter lim="800000"/>
            <a:headEnd/>
            <a:tailEnd/>
          </a:ln>
        </p:spPr>
      </p:pic>
      <p:pic>
        <p:nvPicPr>
          <p:cNvPr id="11" name="Picture 6"/>
          <p:cNvPicPr>
            <a:picLocks noChangeAspect="1" noChangeArrowheads="1"/>
          </p:cNvPicPr>
          <p:nvPr/>
        </p:nvPicPr>
        <p:blipFill>
          <a:blip r:embed="rId10" cstate="print"/>
          <a:srcRect/>
          <a:stretch>
            <a:fillRect/>
          </a:stretch>
        </p:blipFill>
        <p:spPr bwMode="auto">
          <a:xfrm>
            <a:off x="554761" y="4619030"/>
            <a:ext cx="641794" cy="860829"/>
          </a:xfrm>
          <a:prstGeom prst="rect">
            <a:avLst/>
          </a:prstGeom>
          <a:noFill/>
          <a:ln w="9525">
            <a:noFill/>
            <a:miter lim="800000"/>
            <a:headEnd/>
            <a:tailEnd/>
          </a:ln>
        </p:spPr>
      </p:pic>
      <p:pic>
        <p:nvPicPr>
          <p:cNvPr id="12" name="Picture 7"/>
          <p:cNvPicPr>
            <a:picLocks noChangeAspect="1" noChangeArrowheads="1"/>
          </p:cNvPicPr>
          <p:nvPr/>
        </p:nvPicPr>
        <p:blipFill>
          <a:blip r:embed="rId11" cstate="print"/>
          <a:srcRect/>
          <a:stretch>
            <a:fillRect/>
          </a:stretch>
        </p:blipFill>
        <p:spPr bwMode="auto">
          <a:xfrm>
            <a:off x="1418858" y="4646049"/>
            <a:ext cx="628028" cy="952422"/>
          </a:xfrm>
          <a:prstGeom prst="rect">
            <a:avLst/>
          </a:prstGeom>
          <a:noFill/>
          <a:ln w="9525">
            <a:noFill/>
            <a:miter lim="800000"/>
            <a:headEnd/>
            <a:tailEnd/>
          </a:ln>
        </p:spPr>
      </p:pic>
      <p:pic>
        <p:nvPicPr>
          <p:cNvPr id="13" name="Picture 2"/>
          <p:cNvPicPr>
            <a:picLocks noChangeAspect="1" noChangeArrowheads="1"/>
          </p:cNvPicPr>
          <p:nvPr/>
        </p:nvPicPr>
        <p:blipFill>
          <a:blip r:embed="rId12" cstate="screen"/>
          <a:srcRect/>
          <a:stretch>
            <a:fillRect/>
          </a:stretch>
        </p:blipFill>
        <p:spPr bwMode="auto">
          <a:xfrm>
            <a:off x="2297203" y="4634047"/>
            <a:ext cx="643590" cy="9098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700808"/>
            <a:ext cx="8640960" cy="4493538"/>
          </a:xfrm>
          <a:prstGeom prst="rect">
            <a:avLst/>
          </a:prstGeom>
        </p:spPr>
        <p:txBody>
          <a:bodyPr wrap="square">
            <a:spAutoFit/>
          </a:bodyPr>
          <a:lstStyle/>
          <a:p>
            <a:pPr>
              <a:buFont typeface="Arial" pitchFamily="34" charset="0"/>
              <a:buChar char="•"/>
            </a:pPr>
            <a:r>
              <a:rPr lang="fr-FR" sz="2200" dirty="0" smtClean="0"/>
              <a:t> Les </a:t>
            </a:r>
            <a:r>
              <a:rPr lang="fr-FR" sz="2200" b="1" dirty="0" smtClean="0"/>
              <a:t>applications pratiques </a:t>
            </a:r>
            <a:r>
              <a:rPr lang="fr-FR" sz="2200" dirty="0" smtClean="0"/>
              <a:t>ont presque toutes été imaginées avant que le premier laser ne soit réalisé… mais ne sont devenues une réalité industrielle qu’à partir des années 70.</a:t>
            </a:r>
            <a:endParaRPr lang="en-US" sz="2200" dirty="0" smtClean="0"/>
          </a:p>
          <a:p>
            <a:pPr>
              <a:buFont typeface="Arial" pitchFamily="34" charset="0"/>
              <a:buChar char="•"/>
            </a:pPr>
            <a:endParaRPr lang="fr-FR" sz="2200" dirty="0" smtClean="0"/>
          </a:p>
          <a:p>
            <a:pPr>
              <a:buFont typeface="Arial" pitchFamily="34" charset="0"/>
              <a:buChar char="•"/>
            </a:pPr>
            <a:r>
              <a:rPr lang="fr-FR" sz="2200" dirty="0" smtClean="0"/>
              <a:t> Le grand public reçoit une information sur les découvertes scientifiques par l’intermédiaire des medias, qui sont influencés par le </a:t>
            </a:r>
            <a:r>
              <a:rPr lang="fr-FR" sz="2200" b="1" dirty="0" smtClean="0"/>
              <a:t>contexte politique </a:t>
            </a:r>
            <a:r>
              <a:rPr lang="fr-FR" sz="2200" dirty="0" smtClean="0"/>
              <a:t>et </a:t>
            </a:r>
            <a:r>
              <a:rPr lang="fr-FR" sz="2200" b="1" dirty="0" smtClean="0"/>
              <a:t>les références culturelles du moment. </a:t>
            </a:r>
            <a:endParaRPr lang="fr-FR" sz="2200" dirty="0" smtClean="0"/>
          </a:p>
          <a:p>
            <a:pPr lvl="1"/>
            <a:r>
              <a:rPr lang="fr-FR" sz="2200" i="1" dirty="0" smtClean="0">
                <a:solidFill>
                  <a:schemeClr val="accent2">
                    <a:lumMod val="75000"/>
                  </a:schemeClr>
                </a:solidFill>
              </a:rPr>
              <a:t>Comment parlerait-on du laser s’il était découvert aujourd’hui ?</a:t>
            </a:r>
          </a:p>
          <a:p>
            <a:pPr lvl="1"/>
            <a:endParaRPr lang="fr-FR" sz="2200" i="1" dirty="0" smtClean="0">
              <a:solidFill>
                <a:schemeClr val="accent2">
                  <a:lumMod val="75000"/>
                </a:schemeClr>
              </a:solidFill>
            </a:endParaRPr>
          </a:p>
          <a:p>
            <a:pPr>
              <a:buFont typeface="Arial" pitchFamily="34" charset="0"/>
              <a:buChar char="•"/>
            </a:pPr>
            <a:r>
              <a:rPr lang="fr-FR" sz="2200" dirty="0" smtClean="0"/>
              <a:t> Le cinéma a beaucoup contribué à populariser le laser… surtout pour des applications qui n’existent pas (pistolets laser, sabres laser, canons laser…)</a:t>
            </a:r>
          </a:p>
          <a:p>
            <a:pPr>
              <a:buFont typeface="Arial" pitchFamily="34" charset="0"/>
              <a:buChar char="•"/>
            </a:pPr>
            <a:endParaRPr lang="fr-FR" sz="2200" dirty="0" smtClean="0"/>
          </a:p>
          <a:p>
            <a:pPr>
              <a:buFont typeface="Arial" pitchFamily="34" charset="0"/>
              <a:buChar char="•"/>
            </a:pPr>
            <a:endParaRPr lang="fr-FR" sz="2200" dirty="0" smtClean="0"/>
          </a:p>
        </p:txBody>
      </p:sp>
      <p:sp>
        <p:nvSpPr>
          <p:cNvPr id="5" name="Title 1"/>
          <p:cNvSpPr>
            <a:spLocks noGrp="1"/>
          </p:cNvSpPr>
          <p:nvPr>
            <p:ph type="title"/>
          </p:nvPr>
        </p:nvSpPr>
        <p:spPr>
          <a:xfrm>
            <a:off x="395536" y="-243408"/>
            <a:ext cx="8229600" cy="1143000"/>
          </a:xfrm>
        </p:spPr>
        <p:txBody>
          <a:bodyPr/>
          <a:lstStyle/>
          <a:p>
            <a:r>
              <a:rPr lang="fr-FR" dirty="0" smtClean="0">
                <a:solidFill>
                  <a:schemeClr val="bg1"/>
                </a:solidFill>
              </a:rPr>
              <a:t>Conclusions</a:t>
            </a: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8229600" cy="1143000"/>
          </a:xfrm>
        </p:spPr>
        <p:txBody>
          <a:bodyPr/>
          <a:lstStyle/>
          <a:p>
            <a:pPr algn="l"/>
            <a:r>
              <a:rPr lang="fr-FR" dirty="0" smtClean="0">
                <a:solidFill>
                  <a:schemeClr val="bg1"/>
                </a:solidFill>
              </a:rPr>
              <a:t>Merci de votre attention !</a:t>
            </a:r>
          </a:p>
        </p:txBody>
      </p:sp>
      <p:sp>
        <p:nvSpPr>
          <p:cNvPr id="20" name="TextBox 19"/>
          <p:cNvSpPr txBox="1"/>
          <p:nvPr/>
        </p:nvSpPr>
        <p:spPr>
          <a:xfrm>
            <a:off x="4714844" y="1340768"/>
            <a:ext cx="4429156" cy="2154436"/>
          </a:xfrm>
          <a:prstGeom prst="rect">
            <a:avLst/>
          </a:prstGeom>
          <a:noFill/>
        </p:spPr>
        <p:txBody>
          <a:bodyPr wrap="square" rtlCol="0">
            <a:spAutoFit/>
          </a:bodyPr>
          <a:lstStyle/>
          <a:p>
            <a:r>
              <a:rPr lang="fr-FR" b="1" dirty="0" smtClean="0"/>
              <a:t>Sources  documentaires principales :</a:t>
            </a:r>
            <a:r>
              <a:rPr lang="fr-FR" dirty="0" smtClean="0"/>
              <a:t> </a:t>
            </a:r>
          </a:p>
          <a:p>
            <a:pPr>
              <a:buFontTx/>
              <a:buChar char="-"/>
            </a:pPr>
            <a:r>
              <a:rPr lang="fr-FR" sz="1600" dirty="0" smtClean="0"/>
              <a:t>  </a:t>
            </a:r>
            <a:r>
              <a:rPr lang="fr-FR" sz="1600" i="1" dirty="0" err="1" smtClean="0"/>
              <a:t>Beam</a:t>
            </a:r>
            <a:r>
              <a:rPr lang="fr-FR" sz="1600" i="1" dirty="0" smtClean="0"/>
              <a:t>, the race the </a:t>
            </a:r>
            <a:r>
              <a:rPr lang="fr-FR" sz="1600" i="1" dirty="0" err="1" smtClean="0"/>
              <a:t>make</a:t>
            </a:r>
            <a:r>
              <a:rPr lang="fr-FR" sz="1600" i="1" dirty="0" smtClean="0"/>
              <a:t> the laser</a:t>
            </a:r>
            <a:r>
              <a:rPr lang="fr-FR" sz="1600" dirty="0" smtClean="0"/>
              <a:t> , Jeff Hecht, Oxford </a:t>
            </a:r>
            <a:r>
              <a:rPr lang="fr-FR" sz="1600" dirty="0" err="1" smtClean="0"/>
              <a:t>University</a:t>
            </a:r>
            <a:r>
              <a:rPr lang="fr-FR" sz="1600" dirty="0" smtClean="0"/>
              <a:t> </a:t>
            </a:r>
            <a:r>
              <a:rPr lang="fr-FR" sz="1600" dirty="0" err="1" smtClean="0"/>
              <a:t>Press</a:t>
            </a:r>
            <a:r>
              <a:rPr lang="fr-FR" sz="1600" dirty="0" smtClean="0"/>
              <a:t> (2005)</a:t>
            </a:r>
          </a:p>
          <a:p>
            <a:pPr>
              <a:buFontTx/>
              <a:buChar char="-"/>
            </a:pPr>
            <a:r>
              <a:rPr lang="fr-FR" sz="1600" dirty="0" smtClean="0"/>
              <a:t>  </a:t>
            </a:r>
            <a:r>
              <a:rPr lang="fr-FR" sz="1600" i="1" dirty="0" smtClean="0"/>
              <a:t>How the Laser </a:t>
            </a:r>
            <a:r>
              <a:rPr lang="fr-FR" sz="1600" i="1" dirty="0" err="1" smtClean="0"/>
              <a:t>happened</a:t>
            </a:r>
            <a:r>
              <a:rPr lang="fr-FR" sz="1600" dirty="0" smtClean="0"/>
              <a:t> , Charles Townes, Oxford </a:t>
            </a:r>
            <a:r>
              <a:rPr lang="fr-FR" sz="1600" dirty="0" err="1" smtClean="0"/>
              <a:t>University</a:t>
            </a:r>
            <a:r>
              <a:rPr lang="fr-FR" sz="1600" dirty="0" smtClean="0"/>
              <a:t> </a:t>
            </a:r>
            <a:r>
              <a:rPr lang="fr-FR" sz="1600" dirty="0" err="1" smtClean="0"/>
              <a:t>Press</a:t>
            </a:r>
            <a:r>
              <a:rPr lang="fr-FR" sz="1600" dirty="0" smtClean="0"/>
              <a:t> (2002)</a:t>
            </a:r>
          </a:p>
          <a:p>
            <a:pPr>
              <a:buFontTx/>
              <a:buChar char="-"/>
            </a:pPr>
            <a:r>
              <a:rPr lang="fr-FR" sz="1600" dirty="0" smtClean="0"/>
              <a:t>  </a:t>
            </a:r>
            <a:r>
              <a:rPr lang="fr-FR" sz="1600" i="1" dirty="0" smtClean="0"/>
              <a:t>Laser</a:t>
            </a:r>
            <a:r>
              <a:rPr lang="fr-FR" sz="1600" dirty="0" smtClean="0"/>
              <a:t>, Nick Taylor, </a:t>
            </a:r>
            <a:r>
              <a:rPr lang="fr-FR" sz="1600" dirty="0" err="1" smtClean="0"/>
              <a:t>iUniverse</a:t>
            </a:r>
            <a:r>
              <a:rPr lang="fr-FR" sz="1600" dirty="0" smtClean="0"/>
              <a:t> (2007)</a:t>
            </a:r>
          </a:p>
          <a:p>
            <a:endParaRPr lang="fr-FR" dirty="0" smtClean="0"/>
          </a:p>
          <a:p>
            <a:endParaRPr lang="fr-FR" b="1" dirty="0"/>
          </a:p>
        </p:txBody>
      </p:sp>
      <p:pic>
        <p:nvPicPr>
          <p:cNvPr id="21" name="Picture 2"/>
          <p:cNvPicPr>
            <a:picLocks noChangeAspect="1" noChangeArrowheads="1"/>
          </p:cNvPicPr>
          <p:nvPr/>
        </p:nvPicPr>
        <p:blipFill>
          <a:blip r:embed="rId3" cstate="screen"/>
          <a:srcRect/>
          <a:stretch>
            <a:fillRect/>
          </a:stretch>
        </p:blipFill>
        <p:spPr bwMode="auto">
          <a:xfrm>
            <a:off x="179512" y="1268760"/>
            <a:ext cx="1509712" cy="2192337"/>
          </a:xfrm>
          <a:prstGeom prst="rect">
            <a:avLst/>
          </a:prstGeom>
          <a:noFill/>
          <a:ln w="9525">
            <a:noFill/>
            <a:miter lim="800000"/>
            <a:headEnd/>
            <a:tailEnd/>
          </a:ln>
        </p:spPr>
      </p:pic>
      <p:sp>
        <p:nvSpPr>
          <p:cNvPr id="22" name="TextBox 21"/>
          <p:cNvSpPr txBox="1"/>
          <p:nvPr/>
        </p:nvSpPr>
        <p:spPr>
          <a:xfrm>
            <a:off x="285720" y="5000636"/>
            <a:ext cx="8358246" cy="1015663"/>
          </a:xfrm>
          <a:prstGeom prst="rect">
            <a:avLst/>
          </a:prstGeom>
          <a:noFill/>
        </p:spPr>
        <p:txBody>
          <a:bodyPr wrap="square" rtlCol="0">
            <a:spAutoFit/>
          </a:bodyPr>
          <a:lstStyle/>
          <a:p>
            <a:r>
              <a:rPr lang="fr-FR" sz="2000" b="1" i="1" dirty="0" smtClean="0"/>
              <a:t>Remerciements</a:t>
            </a:r>
          </a:p>
          <a:p>
            <a:r>
              <a:rPr lang="fr-FR" sz="2000" i="1" dirty="0" smtClean="0"/>
              <a:t>Fanny </a:t>
            </a:r>
            <a:r>
              <a:rPr lang="fr-FR" sz="2000" i="1" dirty="0" err="1" smtClean="0"/>
              <a:t>Drugeon</a:t>
            </a:r>
            <a:r>
              <a:rPr lang="fr-FR" sz="2000" i="1" dirty="0" smtClean="0"/>
              <a:t>, Clément </a:t>
            </a:r>
            <a:r>
              <a:rPr lang="fr-FR" sz="2000" i="1" dirty="0" err="1" smtClean="0"/>
              <a:t>Brousset</a:t>
            </a:r>
            <a:r>
              <a:rPr lang="fr-FR" sz="2000" i="1" dirty="0" smtClean="0"/>
              <a:t>, Paul-Eric </a:t>
            </a:r>
            <a:r>
              <a:rPr lang="fr-FR" sz="2000" i="1" dirty="0" err="1" smtClean="0"/>
              <a:t>Pottie</a:t>
            </a:r>
            <a:r>
              <a:rPr lang="fr-FR" sz="2000" i="1" dirty="0" smtClean="0"/>
              <a:t>, Christophe </a:t>
            </a:r>
            <a:r>
              <a:rPr lang="fr-FR" sz="2000" i="1" dirty="0" err="1" smtClean="0"/>
              <a:t>Daussy</a:t>
            </a:r>
            <a:r>
              <a:rPr lang="fr-FR" sz="2000" i="1" dirty="0" smtClean="0"/>
              <a:t>, Gaëlle Lucas-</a:t>
            </a:r>
            <a:r>
              <a:rPr lang="fr-FR" sz="2000" i="1" dirty="0" err="1" smtClean="0"/>
              <a:t>Leclin</a:t>
            </a:r>
            <a:r>
              <a:rPr lang="fr-FR" sz="2000" i="1" dirty="0" smtClean="0"/>
              <a:t>.</a:t>
            </a:r>
            <a:endParaRPr lang="fr-FR" sz="2000" i="1" dirty="0"/>
          </a:p>
        </p:txBody>
      </p:sp>
      <p:pic>
        <p:nvPicPr>
          <p:cNvPr id="3074" name="Picture 2"/>
          <p:cNvPicPr>
            <a:picLocks noChangeAspect="1" noChangeArrowheads="1"/>
          </p:cNvPicPr>
          <p:nvPr/>
        </p:nvPicPr>
        <p:blipFill>
          <a:blip r:embed="rId4" cstate="print"/>
          <a:srcRect/>
          <a:stretch>
            <a:fillRect/>
          </a:stretch>
        </p:blipFill>
        <p:spPr bwMode="auto">
          <a:xfrm>
            <a:off x="1691680" y="1268760"/>
            <a:ext cx="1445830" cy="2160240"/>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3203848" y="1196752"/>
            <a:ext cx="1488165" cy="2232248"/>
          </a:xfrm>
          <a:prstGeom prst="rect">
            <a:avLst/>
          </a:prstGeom>
          <a:noFill/>
          <a:ln w="9525">
            <a:noFill/>
            <a:miter lim="800000"/>
            <a:headEnd/>
            <a:tailEnd/>
          </a:ln>
        </p:spPr>
      </p:pic>
      <p:sp>
        <p:nvSpPr>
          <p:cNvPr id="8" name="ZoneTexte 7"/>
          <p:cNvSpPr txBox="1"/>
          <p:nvPr/>
        </p:nvSpPr>
        <p:spPr>
          <a:xfrm>
            <a:off x="323528" y="3717032"/>
            <a:ext cx="8064896" cy="923330"/>
          </a:xfrm>
          <a:prstGeom prst="rect">
            <a:avLst/>
          </a:prstGeom>
          <a:noFill/>
        </p:spPr>
        <p:txBody>
          <a:bodyPr wrap="square" rtlCol="0">
            <a:spAutoFit/>
          </a:bodyPr>
          <a:lstStyle/>
          <a:p>
            <a:pPr>
              <a:buFontTx/>
              <a:buChar char="-"/>
            </a:pPr>
            <a:r>
              <a:rPr lang="fr-FR" dirty="0" smtClean="0"/>
              <a:t> articles parus dans </a:t>
            </a:r>
            <a:r>
              <a:rPr lang="fr-FR" i="1" dirty="0" smtClean="0"/>
              <a:t>Science et Vie </a:t>
            </a:r>
            <a:r>
              <a:rPr lang="fr-FR" dirty="0" smtClean="0"/>
              <a:t>et  </a:t>
            </a:r>
            <a:r>
              <a:rPr lang="fr-FR" i="1" dirty="0" smtClean="0"/>
              <a:t>Science et Avenir</a:t>
            </a:r>
            <a:r>
              <a:rPr lang="fr-FR" dirty="0" smtClean="0"/>
              <a:t> entre 1960 et 1970 (BNF)</a:t>
            </a:r>
          </a:p>
          <a:p>
            <a:pPr>
              <a:buFontTx/>
              <a:buChar char="-"/>
            </a:pPr>
            <a:r>
              <a:rPr lang="fr-FR" dirty="0" smtClean="0"/>
              <a:t> articles parus dans </a:t>
            </a:r>
            <a:r>
              <a:rPr lang="fr-FR" i="1" dirty="0" err="1" smtClean="0"/>
              <a:t>Popular</a:t>
            </a:r>
            <a:r>
              <a:rPr lang="fr-FR" i="1" dirty="0" smtClean="0"/>
              <a:t> Science </a:t>
            </a:r>
            <a:r>
              <a:rPr lang="fr-FR" dirty="0" smtClean="0"/>
              <a:t>entre 1960 et 1970 (sur Google Livres)</a:t>
            </a:r>
          </a:p>
          <a:p>
            <a:pPr>
              <a:buFontTx/>
              <a:buChar char="-"/>
            </a:pPr>
            <a:r>
              <a:rPr lang="fr-FR" dirty="0" smtClean="0"/>
              <a:t> La Guerre des Mondes, H.G. Wells, </a:t>
            </a:r>
            <a:r>
              <a:rPr lang="fr-FR" dirty="0" err="1" smtClean="0"/>
              <a:t>editions</a:t>
            </a:r>
            <a:r>
              <a:rPr lang="fr-FR" dirty="0" smtClean="0"/>
              <a:t> Folio. </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idx="4294967295"/>
          </p:nvPr>
        </p:nvSpPr>
        <p:spPr>
          <a:xfrm>
            <a:off x="683568" y="692696"/>
            <a:ext cx="8229600" cy="1143000"/>
          </a:xfrm>
        </p:spPr>
        <p:txBody>
          <a:bodyPr/>
          <a:lstStyle/>
          <a:p>
            <a:r>
              <a:rPr lang="fr-FR" dirty="0" smtClean="0"/>
              <a:t>Tout commence avec Einstein…</a:t>
            </a:r>
            <a:endParaRPr lang="en-US" dirty="0" smtClean="0"/>
          </a:p>
        </p:txBody>
      </p:sp>
      <p:sp>
        <p:nvSpPr>
          <p:cNvPr id="4" name="Slide Number Placeholder 3"/>
          <p:cNvSpPr>
            <a:spLocks noGrp="1"/>
          </p:cNvSpPr>
          <p:nvPr>
            <p:ph type="sldNum" sz="quarter" idx="12"/>
          </p:nvPr>
        </p:nvSpPr>
        <p:spPr>
          <a:xfrm>
            <a:off x="457200" y="6736283"/>
            <a:ext cx="2133600" cy="365125"/>
          </a:xfrm>
        </p:spPr>
        <p:txBody>
          <a:bodyPr/>
          <a:lstStyle/>
          <a:p>
            <a:pPr>
              <a:defRPr/>
            </a:pPr>
            <a:fld id="{F3FEA85B-3F9B-437D-A13B-A5563A00F79A}" type="slidenum">
              <a:rPr lang="en-US" smtClean="0"/>
              <a:pPr>
                <a:defRPr/>
              </a:pPr>
              <a:t>5</a:t>
            </a:fld>
            <a:endParaRPr lang="en-US"/>
          </a:p>
        </p:txBody>
      </p:sp>
      <p:grpSp>
        <p:nvGrpSpPr>
          <p:cNvPr id="5" name="Group 3"/>
          <p:cNvGrpSpPr>
            <a:grpSpLocks/>
          </p:cNvGrpSpPr>
          <p:nvPr/>
        </p:nvGrpSpPr>
        <p:grpSpPr bwMode="auto">
          <a:xfrm>
            <a:off x="6444208" y="3789040"/>
            <a:ext cx="2461648" cy="751184"/>
            <a:chOff x="714348" y="4643445"/>
            <a:chExt cx="5686406" cy="1150109"/>
          </a:xfrm>
        </p:grpSpPr>
        <p:cxnSp>
          <p:nvCxnSpPr>
            <p:cNvPr id="16" name="Straight Connector 4"/>
            <p:cNvCxnSpPr/>
            <p:nvPr/>
          </p:nvCxnSpPr>
          <p:spPr>
            <a:xfrm>
              <a:off x="1571604" y="4786322"/>
              <a:ext cx="1571636" cy="1588"/>
            </a:xfrm>
            <a:prstGeom prst="line">
              <a:avLst/>
            </a:prstGeom>
            <a:ln w="381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71604" y="5643578"/>
              <a:ext cx="1571636" cy="1588"/>
            </a:xfrm>
            <a:prstGeom prst="line">
              <a:avLst/>
            </a:prstGeom>
            <a:ln w="381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71934" y="4786322"/>
              <a:ext cx="1571636" cy="1588"/>
            </a:xfrm>
            <a:prstGeom prst="line">
              <a:avLst/>
            </a:prstGeom>
            <a:ln w="381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71934" y="5643578"/>
              <a:ext cx="1571636" cy="1588"/>
            </a:xfrm>
            <a:prstGeom prst="line">
              <a:avLst/>
            </a:prstGeom>
            <a:ln w="381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0524" name="Picture 19" descr="Pvert_transp.tif"/>
            <p:cNvPicPr>
              <a:picLocks noChangeAspect="1"/>
            </p:cNvPicPr>
            <p:nvPr/>
          </p:nvPicPr>
          <p:blipFill>
            <a:blip r:embed="rId3" cstate="screen"/>
            <a:srcRect/>
            <a:stretch>
              <a:fillRect/>
            </a:stretch>
          </p:blipFill>
          <p:spPr bwMode="auto">
            <a:xfrm>
              <a:off x="714348" y="5107837"/>
              <a:ext cx="390469" cy="292852"/>
            </a:xfrm>
            <a:prstGeom prst="rect">
              <a:avLst/>
            </a:prstGeom>
            <a:noFill/>
            <a:ln w="9525">
              <a:noFill/>
              <a:miter lim="800000"/>
              <a:headEnd/>
              <a:tailEnd/>
            </a:ln>
          </p:spPr>
        </p:pic>
        <p:pic>
          <p:nvPicPr>
            <p:cNvPr id="20525" name="Picture 20" descr="Prouge_transp.tif"/>
            <p:cNvPicPr>
              <a:picLocks noChangeAspect="1"/>
            </p:cNvPicPr>
            <p:nvPr/>
          </p:nvPicPr>
          <p:blipFill>
            <a:blip r:embed="rId4" cstate="screen"/>
            <a:srcRect/>
            <a:stretch>
              <a:fillRect/>
            </a:stretch>
          </p:blipFill>
          <p:spPr bwMode="auto">
            <a:xfrm>
              <a:off x="2143108" y="4643446"/>
              <a:ext cx="390469" cy="292852"/>
            </a:xfrm>
            <a:prstGeom prst="rect">
              <a:avLst/>
            </a:prstGeom>
            <a:noFill/>
            <a:ln w="9525">
              <a:noFill/>
              <a:miter lim="800000"/>
              <a:headEnd/>
              <a:tailEnd/>
            </a:ln>
          </p:spPr>
        </p:pic>
        <p:sp>
          <p:nvSpPr>
            <p:cNvPr id="22" name="Chevron 21"/>
            <p:cNvSpPr/>
            <p:nvPr/>
          </p:nvSpPr>
          <p:spPr>
            <a:xfrm>
              <a:off x="1143631" y="5147413"/>
              <a:ext cx="214244" cy="214257"/>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sp>
          <p:nvSpPr>
            <p:cNvPr id="23" name="Chevron 22"/>
            <p:cNvSpPr/>
            <p:nvPr/>
          </p:nvSpPr>
          <p:spPr>
            <a:xfrm>
              <a:off x="1357875" y="5147413"/>
              <a:ext cx="214242" cy="214257"/>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sp>
          <p:nvSpPr>
            <p:cNvPr id="24" name="Chevron 23"/>
            <p:cNvSpPr/>
            <p:nvPr/>
          </p:nvSpPr>
          <p:spPr>
            <a:xfrm>
              <a:off x="1572117" y="5147413"/>
              <a:ext cx="214244" cy="214257"/>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pic>
          <p:nvPicPr>
            <p:cNvPr id="20529" name="Picture 24" descr="Prouge_transp.tif"/>
            <p:cNvPicPr>
              <a:picLocks noChangeAspect="1"/>
            </p:cNvPicPr>
            <p:nvPr/>
          </p:nvPicPr>
          <p:blipFill>
            <a:blip r:embed="rId4" cstate="screen"/>
            <a:srcRect/>
            <a:stretch>
              <a:fillRect/>
            </a:stretch>
          </p:blipFill>
          <p:spPr bwMode="auto">
            <a:xfrm>
              <a:off x="4672072" y="5500702"/>
              <a:ext cx="390469" cy="292852"/>
            </a:xfrm>
            <a:prstGeom prst="rect">
              <a:avLst/>
            </a:prstGeom>
            <a:noFill/>
            <a:ln w="9525">
              <a:noFill/>
              <a:miter lim="800000"/>
              <a:headEnd/>
              <a:tailEnd/>
            </a:ln>
          </p:spPr>
        </p:pic>
        <p:sp>
          <p:nvSpPr>
            <p:cNvPr id="26" name="Oval 25"/>
            <p:cNvSpPr/>
            <p:nvPr/>
          </p:nvSpPr>
          <p:spPr>
            <a:xfrm>
              <a:off x="4747954" y="4643277"/>
              <a:ext cx="252051" cy="252068"/>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p>
          </p:txBody>
        </p:sp>
        <p:sp>
          <p:nvSpPr>
            <p:cNvPr id="27" name="Down Arrow 26"/>
            <p:cNvSpPr/>
            <p:nvPr/>
          </p:nvSpPr>
          <p:spPr>
            <a:xfrm>
              <a:off x="4795839" y="4957773"/>
              <a:ext cx="142876" cy="504000"/>
            </a:xfrm>
            <a:prstGeom prst="downArrow">
              <a:avLst/>
            </a:prstGeom>
            <a:solidFill>
              <a:schemeClr val="accent2">
                <a:lumMod val="60000"/>
                <a:lumOff val="40000"/>
              </a:schemeClr>
            </a:solid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p>
          </p:txBody>
        </p:sp>
        <p:pic>
          <p:nvPicPr>
            <p:cNvPr id="20534" name="Picture 27" descr="Pvert_transp.tif"/>
            <p:cNvPicPr>
              <a:picLocks noChangeAspect="1"/>
            </p:cNvPicPr>
            <p:nvPr/>
          </p:nvPicPr>
          <p:blipFill>
            <a:blip r:embed="rId3" cstate="screen"/>
            <a:srcRect/>
            <a:stretch>
              <a:fillRect/>
            </a:stretch>
          </p:blipFill>
          <p:spPr bwMode="auto">
            <a:xfrm>
              <a:off x="6000760" y="4886336"/>
              <a:ext cx="390469" cy="292852"/>
            </a:xfrm>
            <a:prstGeom prst="rect">
              <a:avLst/>
            </a:prstGeom>
            <a:noFill/>
            <a:ln w="9525">
              <a:noFill/>
              <a:miter lim="800000"/>
              <a:headEnd/>
              <a:tailEnd/>
            </a:ln>
          </p:spPr>
        </p:pic>
        <p:sp>
          <p:nvSpPr>
            <p:cNvPr id="29" name="Chevron 28"/>
            <p:cNvSpPr/>
            <p:nvPr/>
          </p:nvSpPr>
          <p:spPr>
            <a:xfrm>
              <a:off x="5358276" y="4925953"/>
              <a:ext cx="214242" cy="214258"/>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sp>
          <p:nvSpPr>
            <p:cNvPr id="30" name="Chevron 29"/>
            <p:cNvSpPr/>
            <p:nvPr/>
          </p:nvSpPr>
          <p:spPr>
            <a:xfrm>
              <a:off x="5572519" y="4925953"/>
              <a:ext cx="214244" cy="214258"/>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sp>
          <p:nvSpPr>
            <p:cNvPr id="31" name="Chevron 30"/>
            <p:cNvSpPr/>
            <p:nvPr/>
          </p:nvSpPr>
          <p:spPr>
            <a:xfrm>
              <a:off x="5786762" y="4925953"/>
              <a:ext cx="214242" cy="214258"/>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pic>
          <p:nvPicPr>
            <p:cNvPr id="20538" name="Picture 31" descr="Pvert_transp.tif"/>
            <p:cNvPicPr>
              <a:picLocks noChangeAspect="1"/>
            </p:cNvPicPr>
            <p:nvPr/>
          </p:nvPicPr>
          <p:blipFill>
            <a:blip r:embed="rId3" cstate="screen"/>
            <a:srcRect/>
            <a:stretch>
              <a:fillRect/>
            </a:stretch>
          </p:blipFill>
          <p:spPr bwMode="auto">
            <a:xfrm>
              <a:off x="6010285" y="5200661"/>
              <a:ext cx="390469" cy="292852"/>
            </a:xfrm>
            <a:prstGeom prst="rect">
              <a:avLst/>
            </a:prstGeom>
            <a:noFill/>
            <a:ln w="9525">
              <a:noFill/>
              <a:miter lim="800000"/>
              <a:headEnd/>
              <a:tailEnd/>
            </a:ln>
          </p:spPr>
        </p:pic>
        <p:sp>
          <p:nvSpPr>
            <p:cNvPr id="33" name="Chevron 32"/>
            <p:cNvSpPr/>
            <p:nvPr/>
          </p:nvSpPr>
          <p:spPr>
            <a:xfrm>
              <a:off x="5367278" y="5239237"/>
              <a:ext cx="214244" cy="214258"/>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sp>
          <p:nvSpPr>
            <p:cNvPr id="34" name="Chevron 33"/>
            <p:cNvSpPr/>
            <p:nvPr/>
          </p:nvSpPr>
          <p:spPr>
            <a:xfrm>
              <a:off x="5581521" y="5239237"/>
              <a:ext cx="214242" cy="214258"/>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sp>
          <p:nvSpPr>
            <p:cNvPr id="35" name="Chevron 34"/>
            <p:cNvSpPr/>
            <p:nvPr/>
          </p:nvSpPr>
          <p:spPr>
            <a:xfrm>
              <a:off x="5795764" y="5239237"/>
              <a:ext cx="214244" cy="214258"/>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600">
                <a:solidFill>
                  <a:schemeClr val="tx1"/>
                </a:solidFill>
              </a:endParaRPr>
            </a:p>
          </p:txBody>
        </p:sp>
      </p:grpSp>
      <p:sp>
        <p:nvSpPr>
          <p:cNvPr id="20515" name="TextBox 10"/>
          <p:cNvSpPr txBox="1">
            <a:spLocks noChangeArrowheads="1"/>
          </p:cNvSpPr>
          <p:nvPr/>
        </p:nvSpPr>
        <p:spPr bwMode="auto">
          <a:xfrm>
            <a:off x="6876256" y="4509120"/>
            <a:ext cx="618511" cy="369332"/>
          </a:xfrm>
          <a:prstGeom prst="rect">
            <a:avLst/>
          </a:prstGeom>
          <a:noFill/>
          <a:ln w="9525">
            <a:noFill/>
            <a:miter lim="800000"/>
            <a:headEnd/>
            <a:tailEnd/>
          </a:ln>
        </p:spPr>
        <p:txBody>
          <a:bodyPr>
            <a:spAutoFit/>
          </a:bodyPr>
          <a:lstStyle/>
          <a:p>
            <a:r>
              <a:rPr lang="fr-FR" sz="900" dirty="0"/>
              <a:t>Atome excité</a:t>
            </a:r>
            <a:endParaRPr lang="en-US" sz="900" dirty="0"/>
          </a:p>
        </p:txBody>
      </p:sp>
      <p:sp>
        <p:nvSpPr>
          <p:cNvPr id="20517" name="TextBox 12"/>
          <p:cNvSpPr txBox="1">
            <a:spLocks noChangeArrowheads="1"/>
          </p:cNvSpPr>
          <p:nvPr/>
        </p:nvSpPr>
        <p:spPr bwMode="auto">
          <a:xfrm>
            <a:off x="5508104" y="3825288"/>
            <a:ext cx="773139" cy="215426"/>
          </a:xfrm>
          <a:prstGeom prst="rect">
            <a:avLst/>
          </a:prstGeom>
          <a:noFill/>
          <a:ln w="9525">
            <a:noFill/>
            <a:miter lim="800000"/>
            <a:headEnd/>
            <a:tailEnd/>
          </a:ln>
        </p:spPr>
        <p:txBody>
          <a:bodyPr>
            <a:spAutoFit/>
          </a:bodyPr>
          <a:lstStyle/>
          <a:p>
            <a:r>
              <a:rPr lang="fr-FR" sz="600" i="1"/>
              <a:t>Photon incident</a:t>
            </a:r>
            <a:endParaRPr lang="en-US" sz="600" i="1"/>
          </a:p>
        </p:txBody>
      </p:sp>
      <p:sp>
        <p:nvSpPr>
          <p:cNvPr id="20518" name="TextBox 13"/>
          <p:cNvSpPr txBox="1">
            <a:spLocks noChangeArrowheads="1"/>
          </p:cNvSpPr>
          <p:nvPr/>
        </p:nvSpPr>
        <p:spPr bwMode="auto">
          <a:xfrm>
            <a:off x="8244408" y="4581128"/>
            <a:ext cx="718096" cy="584775"/>
          </a:xfrm>
          <a:prstGeom prst="rect">
            <a:avLst/>
          </a:prstGeom>
          <a:noFill/>
          <a:ln w="9525">
            <a:noFill/>
            <a:miter lim="800000"/>
            <a:headEnd/>
            <a:tailEnd/>
          </a:ln>
        </p:spPr>
        <p:txBody>
          <a:bodyPr wrap="square">
            <a:spAutoFit/>
          </a:bodyPr>
          <a:lstStyle/>
          <a:p>
            <a:r>
              <a:rPr lang="fr-FR" sz="800" i="1" dirty="0">
                <a:solidFill>
                  <a:srgbClr val="00B050"/>
                </a:solidFill>
              </a:rPr>
              <a:t>Photon incident</a:t>
            </a:r>
          </a:p>
          <a:p>
            <a:r>
              <a:rPr lang="fr-FR" sz="800" i="1" dirty="0">
                <a:solidFill>
                  <a:srgbClr val="00B050"/>
                </a:solidFill>
              </a:rPr>
              <a:t>+ photon « dupliqué »</a:t>
            </a:r>
            <a:endParaRPr lang="en-US" sz="800" i="1" dirty="0">
              <a:solidFill>
                <a:srgbClr val="00B050"/>
              </a:solidFill>
            </a:endParaRPr>
          </a:p>
        </p:txBody>
      </p:sp>
      <p:sp>
        <p:nvSpPr>
          <p:cNvPr id="20519" name="TextBox 14"/>
          <p:cNvSpPr txBox="1">
            <a:spLocks noChangeArrowheads="1"/>
          </p:cNvSpPr>
          <p:nvPr/>
        </p:nvSpPr>
        <p:spPr bwMode="auto">
          <a:xfrm>
            <a:off x="7147157" y="4003995"/>
            <a:ext cx="340181" cy="323139"/>
          </a:xfrm>
          <a:prstGeom prst="rect">
            <a:avLst/>
          </a:prstGeom>
          <a:noFill/>
          <a:ln w="9525">
            <a:noFill/>
            <a:miter lim="800000"/>
            <a:headEnd/>
            <a:tailEnd/>
          </a:ln>
        </p:spPr>
        <p:txBody>
          <a:bodyPr>
            <a:spAutoFit/>
          </a:bodyPr>
          <a:lstStyle/>
          <a:p>
            <a:r>
              <a:rPr lang="fr-FR" sz="600"/>
              <a:t>Puis…</a:t>
            </a:r>
            <a:endParaRPr lang="en-US" sz="600"/>
          </a:p>
        </p:txBody>
      </p:sp>
      <p:sp>
        <p:nvSpPr>
          <p:cNvPr id="9" name="TextBox 8"/>
          <p:cNvSpPr txBox="1"/>
          <p:nvPr/>
        </p:nvSpPr>
        <p:spPr bwMode="auto">
          <a:xfrm>
            <a:off x="6214999" y="3501008"/>
            <a:ext cx="2863432" cy="269282"/>
          </a:xfrm>
          <a:prstGeom prst="rect">
            <a:avLst/>
          </a:prstGeom>
          <a:noFill/>
        </p:spPr>
        <p:txBody>
          <a:bodyPr>
            <a:spAutoFit/>
          </a:bodyPr>
          <a:lstStyle/>
          <a:p>
            <a:pPr algn="ctr">
              <a:defRPr/>
            </a:pPr>
            <a:r>
              <a:rPr lang="fr-FR" sz="900" u="sng" dirty="0">
                <a:solidFill>
                  <a:srgbClr val="FF0000"/>
                </a:solidFill>
                <a:latin typeface="+mj-lt"/>
              </a:rPr>
              <a:t>Principe de l’émission stimulée</a:t>
            </a:r>
            <a:endParaRPr lang="en-US" sz="900" u="sng" dirty="0">
              <a:solidFill>
                <a:srgbClr val="FF0000"/>
              </a:solidFill>
              <a:latin typeface="+mj-lt"/>
            </a:endParaRPr>
          </a:p>
        </p:txBody>
      </p:sp>
      <p:grpSp>
        <p:nvGrpSpPr>
          <p:cNvPr id="7" name="Group 35"/>
          <p:cNvGrpSpPr>
            <a:grpSpLocks/>
          </p:cNvGrpSpPr>
          <p:nvPr/>
        </p:nvGrpSpPr>
        <p:grpSpPr bwMode="auto">
          <a:xfrm>
            <a:off x="6372200" y="1844824"/>
            <a:ext cx="2446363" cy="1157002"/>
            <a:chOff x="-32" y="950399"/>
            <a:chExt cx="6663081" cy="3025181"/>
          </a:xfrm>
        </p:grpSpPr>
        <p:grpSp>
          <p:nvGrpSpPr>
            <p:cNvPr id="8" name="Group 29"/>
            <p:cNvGrpSpPr>
              <a:grpSpLocks/>
            </p:cNvGrpSpPr>
            <p:nvPr/>
          </p:nvGrpSpPr>
          <p:grpSpPr bwMode="auto">
            <a:xfrm>
              <a:off x="-32" y="1690822"/>
              <a:ext cx="6481808" cy="2284758"/>
              <a:chOff x="-32" y="1690822"/>
              <a:chExt cx="6481808" cy="2284758"/>
            </a:xfrm>
          </p:grpSpPr>
          <p:grpSp>
            <p:nvGrpSpPr>
              <p:cNvPr id="10" name="Group 3"/>
              <p:cNvGrpSpPr>
                <a:grpSpLocks/>
              </p:cNvGrpSpPr>
              <p:nvPr/>
            </p:nvGrpSpPr>
            <p:grpSpPr bwMode="auto">
              <a:xfrm>
                <a:off x="1214414" y="1690822"/>
                <a:ext cx="4929222" cy="1165878"/>
                <a:chOff x="714348" y="4619779"/>
                <a:chExt cx="4929222" cy="1165878"/>
              </a:xfrm>
            </p:grpSpPr>
            <p:cxnSp>
              <p:nvCxnSpPr>
                <p:cNvPr id="45" name="Straight Connector 4"/>
                <p:cNvCxnSpPr/>
                <p:nvPr/>
              </p:nvCxnSpPr>
              <p:spPr>
                <a:xfrm>
                  <a:off x="1571604" y="4786322"/>
                  <a:ext cx="1571636" cy="1588"/>
                </a:xfrm>
                <a:prstGeom prst="line">
                  <a:avLst/>
                </a:prstGeom>
                <a:ln w="381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571604" y="5643578"/>
                  <a:ext cx="1571636" cy="1588"/>
                </a:xfrm>
                <a:prstGeom prst="line">
                  <a:avLst/>
                </a:prstGeom>
                <a:ln w="381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71934" y="4786322"/>
                  <a:ext cx="1571636" cy="1588"/>
                </a:xfrm>
                <a:prstGeom prst="line">
                  <a:avLst/>
                </a:prstGeom>
                <a:ln w="381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071934" y="5643578"/>
                  <a:ext cx="1571636" cy="1588"/>
                </a:xfrm>
                <a:prstGeom prst="line">
                  <a:avLst/>
                </a:prstGeom>
                <a:ln w="3810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0502" name="Picture 48" descr="Pvert_transp.tif"/>
                <p:cNvPicPr>
                  <a:picLocks noChangeAspect="1"/>
                </p:cNvPicPr>
                <p:nvPr/>
              </p:nvPicPr>
              <p:blipFill>
                <a:blip r:embed="rId5" cstate="screen"/>
                <a:srcRect/>
                <a:stretch>
                  <a:fillRect/>
                </a:stretch>
              </p:blipFill>
              <p:spPr bwMode="auto">
                <a:xfrm>
                  <a:off x="714348" y="5107837"/>
                  <a:ext cx="390469" cy="292852"/>
                </a:xfrm>
                <a:prstGeom prst="rect">
                  <a:avLst/>
                </a:prstGeom>
                <a:noFill/>
                <a:ln w="9525">
                  <a:noFill/>
                  <a:miter lim="800000"/>
                  <a:headEnd/>
                  <a:tailEnd/>
                </a:ln>
              </p:spPr>
            </p:pic>
            <p:pic>
              <p:nvPicPr>
                <p:cNvPr id="20503" name="Picture 49" descr="Prouge_transp.tif"/>
                <p:cNvPicPr>
                  <a:picLocks noChangeAspect="1"/>
                </p:cNvPicPr>
                <p:nvPr/>
              </p:nvPicPr>
              <p:blipFill>
                <a:blip r:embed="rId6" cstate="screen"/>
                <a:srcRect/>
                <a:stretch>
                  <a:fillRect/>
                </a:stretch>
              </p:blipFill>
              <p:spPr bwMode="auto">
                <a:xfrm>
                  <a:off x="2143107" y="5492805"/>
                  <a:ext cx="390469" cy="292852"/>
                </a:xfrm>
                <a:prstGeom prst="rect">
                  <a:avLst/>
                </a:prstGeom>
                <a:noFill/>
                <a:ln w="9525">
                  <a:noFill/>
                  <a:miter lim="800000"/>
                  <a:headEnd/>
                  <a:tailEnd/>
                </a:ln>
              </p:spPr>
            </p:pic>
            <p:sp>
              <p:nvSpPr>
                <p:cNvPr id="51" name="Chevron 50"/>
                <p:cNvSpPr/>
                <p:nvPr/>
              </p:nvSpPr>
              <p:spPr>
                <a:xfrm>
                  <a:off x="1142962" y="5147458"/>
                  <a:ext cx="216404" cy="213575"/>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a:solidFill>
                      <a:schemeClr val="tx1"/>
                    </a:solidFill>
                  </a:endParaRPr>
                </a:p>
              </p:txBody>
            </p:sp>
            <p:sp>
              <p:nvSpPr>
                <p:cNvPr id="52" name="Chevron 51"/>
                <p:cNvSpPr/>
                <p:nvPr/>
              </p:nvSpPr>
              <p:spPr>
                <a:xfrm>
                  <a:off x="1359366" y="5147458"/>
                  <a:ext cx="213732" cy="213575"/>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a:solidFill>
                      <a:schemeClr val="tx1"/>
                    </a:solidFill>
                  </a:endParaRPr>
                </a:p>
              </p:txBody>
            </p:sp>
            <p:sp>
              <p:nvSpPr>
                <p:cNvPr id="53" name="Chevron 52"/>
                <p:cNvSpPr/>
                <p:nvPr/>
              </p:nvSpPr>
              <p:spPr>
                <a:xfrm>
                  <a:off x="1573098" y="5147458"/>
                  <a:ext cx="213732" cy="213575"/>
                </a:xfrm>
                <a:prstGeom prst="chevron">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a:solidFill>
                      <a:schemeClr val="tx1"/>
                    </a:solidFill>
                  </a:endParaRPr>
                </a:p>
              </p:txBody>
            </p:sp>
            <p:pic>
              <p:nvPicPr>
                <p:cNvPr id="20507" name="Picture 53" descr="Prouge_transp.tif"/>
                <p:cNvPicPr>
                  <a:picLocks noChangeAspect="1"/>
                </p:cNvPicPr>
                <p:nvPr/>
              </p:nvPicPr>
              <p:blipFill>
                <a:blip r:embed="rId6" cstate="screen"/>
                <a:srcRect/>
                <a:stretch>
                  <a:fillRect/>
                </a:stretch>
              </p:blipFill>
              <p:spPr bwMode="auto">
                <a:xfrm>
                  <a:off x="4672072" y="4619779"/>
                  <a:ext cx="390469" cy="292852"/>
                </a:xfrm>
                <a:prstGeom prst="rect">
                  <a:avLst/>
                </a:prstGeom>
                <a:noFill/>
                <a:ln w="9525">
                  <a:noFill/>
                  <a:miter lim="800000"/>
                  <a:headEnd/>
                  <a:tailEnd/>
                </a:ln>
              </p:spPr>
            </p:pic>
            <p:sp>
              <p:nvSpPr>
                <p:cNvPr id="55" name="Oval 54"/>
                <p:cNvSpPr/>
                <p:nvPr/>
              </p:nvSpPr>
              <p:spPr>
                <a:xfrm>
                  <a:off x="4747012" y="5507865"/>
                  <a:ext cx="251135" cy="253621"/>
                </a:xfrm>
                <a:prstGeom prst="ellipse">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a:p>
              </p:txBody>
            </p:sp>
            <p:sp>
              <p:nvSpPr>
                <p:cNvPr id="56" name="Down Arrow 55"/>
                <p:cNvSpPr/>
                <p:nvPr/>
              </p:nvSpPr>
              <p:spPr>
                <a:xfrm flipV="1">
                  <a:off x="4795840" y="4957773"/>
                  <a:ext cx="142875" cy="504000"/>
                </a:xfrm>
                <a:prstGeom prst="downArrow">
                  <a:avLst/>
                </a:prstGeom>
                <a:solidFill>
                  <a:schemeClr val="accent2">
                    <a:lumMod val="60000"/>
                    <a:lumOff val="40000"/>
                  </a:schemeClr>
                </a:solid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00"/>
                </a:p>
              </p:txBody>
            </p:sp>
          </p:grpSp>
          <p:sp>
            <p:nvSpPr>
              <p:cNvPr id="20494" name="TextBox 39"/>
              <p:cNvSpPr txBox="1">
                <a:spLocks noChangeArrowheads="1"/>
              </p:cNvSpPr>
              <p:nvPr/>
            </p:nvSpPr>
            <p:spPr bwMode="auto">
              <a:xfrm>
                <a:off x="1817172" y="3009898"/>
                <a:ext cx="2118137" cy="965682"/>
              </a:xfrm>
              <a:prstGeom prst="rect">
                <a:avLst/>
              </a:prstGeom>
              <a:noFill/>
              <a:ln w="9525">
                <a:noFill/>
                <a:miter lim="800000"/>
                <a:headEnd/>
                <a:tailEnd/>
              </a:ln>
            </p:spPr>
            <p:txBody>
              <a:bodyPr>
                <a:spAutoFit/>
              </a:bodyPr>
              <a:lstStyle/>
              <a:p>
                <a:r>
                  <a:rPr lang="fr-FR" sz="900" dirty="0"/>
                  <a:t>Atome au repos</a:t>
                </a:r>
                <a:endParaRPr lang="en-US" sz="900" dirty="0"/>
              </a:p>
            </p:txBody>
          </p:sp>
          <p:sp>
            <p:nvSpPr>
              <p:cNvPr id="20495" name="TextBox 40"/>
              <p:cNvSpPr txBox="1">
                <a:spLocks noChangeArrowheads="1"/>
              </p:cNvSpPr>
              <p:nvPr/>
            </p:nvSpPr>
            <p:spPr bwMode="auto">
              <a:xfrm>
                <a:off x="4410075" y="2990850"/>
                <a:ext cx="2071701" cy="965682"/>
              </a:xfrm>
              <a:prstGeom prst="rect">
                <a:avLst/>
              </a:prstGeom>
              <a:noFill/>
              <a:ln w="9525">
                <a:noFill/>
                <a:miter lim="800000"/>
                <a:headEnd/>
                <a:tailEnd/>
              </a:ln>
            </p:spPr>
            <p:txBody>
              <a:bodyPr>
                <a:spAutoFit/>
              </a:bodyPr>
              <a:lstStyle/>
              <a:p>
                <a:pPr algn="ctr"/>
                <a:r>
                  <a:rPr lang="fr-FR" sz="900"/>
                  <a:t>Atome excité</a:t>
                </a:r>
                <a:endParaRPr lang="en-US" sz="900"/>
              </a:p>
            </p:txBody>
          </p:sp>
          <p:sp>
            <p:nvSpPr>
              <p:cNvPr id="20496" name="TextBox 41"/>
              <p:cNvSpPr txBox="1">
                <a:spLocks noChangeArrowheads="1"/>
              </p:cNvSpPr>
              <p:nvPr/>
            </p:nvSpPr>
            <p:spPr bwMode="auto">
              <a:xfrm>
                <a:off x="-32" y="1785925"/>
                <a:ext cx="1785950" cy="885208"/>
              </a:xfrm>
              <a:prstGeom prst="rect">
                <a:avLst/>
              </a:prstGeom>
              <a:noFill/>
              <a:ln w="9525">
                <a:noFill/>
                <a:miter lim="800000"/>
                <a:headEnd/>
                <a:tailEnd/>
              </a:ln>
            </p:spPr>
            <p:txBody>
              <a:bodyPr>
                <a:spAutoFit/>
              </a:bodyPr>
              <a:lstStyle/>
              <a:p>
                <a:r>
                  <a:rPr lang="fr-FR" sz="800" i="1"/>
                  <a:t>Photon incident</a:t>
                </a:r>
                <a:endParaRPr lang="en-US" sz="800" i="1"/>
              </a:p>
            </p:txBody>
          </p:sp>
          <p:sp>
            <p:nvSpPr>
              <p:cNvPr id="20497" name="TextBox 43"/>
              <p:cNvSpPr txBox="1">
                <a:spLocks noChangeArrowheads="1"/>
              </p:cNvSpPr>
              <p:nvPr/>
            </p:nvSpPr>
            <p:spPr bwMode="auto">
              <a:xfrm>
                <a:off x="3634377" y="2059538"/>
                <a:ext cx="1332615" cy="563316"/>
              </a:xfrm>
              <a:prstGeom prst="rect">
                <a:avLst/>
              </a:prstGeom>
              <a:noFill/>
              <a:ln w="9525">
                <a:noFill/>
                <a:miter lim="800000"/>
                <a:headEnd/>
                <a:tailEnd/>
              </a:ln>
            </p:spPr>
            <p:txBody>
              <a:bodyPr>
                <a:spAutoFit/>
              </a:bodyPr>
              <a:lstStyle/>
              <a:p>
                <a:r>
                  <a:rPr lang="fr-FR" sz="800"/>
                  <a:t>Puis…</a:t>
                </a:r>
                <a:endParaRPr lang="en-US" sz="800"/>
              </a:p>
            </p:txBody>
          </p:sp>
        </p:grpSp>
        <p:sp>
          <p:nvSpPr>
            <p:cNvPr id="38" name="TextBox 37"/>
            <p:cNvSpPr txBox="1"/>
            <p:nvPr/>
          </p:nvSpPr>
          <p:spPr>
            <a:xfrm>
              <a:off x="243088" y="950399"/>
              <a:ext cx="6419961" cy="684024"/>
            </a:xfrm>
            <a:prstGeom prst="rect">
              <a:avLst/>
            </a:prstGeom>
            <a:noFill/>
          </p:spPr>
          <p:txBody>
            <a:bodyPr>
              <a:spAutoFit/>
            </a:bodyPr>
            <a:lstStyle/>
            <a:p>
              <a:pPr algn="ctr">
                <a:defRPr/>
              </a:pPr>
              <a:r>
                <a:rPr lang="fr-FR" sz="1050" u="sng" dirty="0">
                  <a:solidFill>
                    <a:srgbClr val="FF0000"/>
                  </a:solidFill>
                  <a:latin typeface="+mj-lt"/>
                </a:rPr>
                <a:t>Principe de l’absorption</a:t>
              </a:r>
              <a:endParaRPr lang="en-US" sz="1050" u="sng" dirty="0">
                <a:solidFill>
                  <a:srgbClr val="FF0000"/>
                </a:solidFill>
                <a:latin typeface="+mj-lt"/>
              </a:endParaRPr>
            </a:p>
          </p:txBody>
        </p:sp>
      </p:grpSp>
      <p:sp>
        <p:nvSpPr>
          <p:cNvPr id="57" name="TextBox 56"/>
          <p:cNvSpPr txBox="1"/>
          <p:nvPr/>
        </p:nvSpPr>
        <p:spPr>
          <a:xfrm>
            <a:off x="107504" y="4077072"/>
            <a:ext cx="1584176" cy="461665"/>
          </a:xfrm>
          <a:prstGeom prst="rect">
            <a:avLst/>
          </a:prstGeom>
          <a:noFill/>
        </p:spPr>
        <p:txBody>
          <a:bodyPr>
            <a:spAutoFit/>
          </a:bodyPr>
          <a:lstStyle/>
          <a:p>
            <a:pPr algn="ctr">
              <a:defRPr/>
            </a:pPr>
            <a:r>
              <a:rPr lang="fr-FR"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rPr>
              <a:t>1916</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ndParaRPr>
          </a:p>
        </p:txBody>
      </p:sp>
      <p:sp>
        <p:nvSpPr>
          <p:cNvPr id="58" name="Title 1"/>
          <p:cNvSpPr txBox="1">
            <a:spLocks/>
          </p:cNvSpPr>
          <p:nvPr/>
        </p:nvSpPr>
        <p:spPr>
          <a:xfrm>
            <a:off x="0" y="360040"/>
            <a:ext cx="8229600" cy="548680"/>
          </a:xfrm>
          <a:prstGeom prst="rect">
            <a:avLst/>
          </a:prstGeom>
        </p:spPr>
        <p:txBody>
          <a:bodyPr vert="horz" lIns="91440" tIns="45720" rIns="91440" bIns="45720" rtlCol="0" anchor="ctr">
            <a:normAutofit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200" b="0" i="1" u="none" strike="noStrike" kern="1200" cap="none" spc="0" normalizeH="0" baseline="0" noProof="0" dirty="0" smtClean="0">
                <a:ln>
                  <a:noFill/>
                </a:ln>
                <a:solidFill>
                  <a:schemeClr val="bg1"/>
                </a:solidFill>
                <a:effectLst/>
                <a:uLnTx/>
                <a:uFillTx/>
                <a:latin typeface="+mj-lt"/>
                <a:ea typeface="+mj-ea"/>
                <a:cs typeface="+mj-cs"/>
              </a:rPr>
              <a:t>Mais qui a découvert le laser ?</a:t>
            </a:r>
            <a:endParaRPr kumimoji="0" lang="fr-FR" sz="3200" b="0" i="1" u="none" strike="noStrike" kern="1200" cap="none" spc="0" normalizeH="0" baseline="0" noProof="0" dirty="0">
              <a:ln>
                <a:noFill/>
              </a:ln>
              <a:solidFill>
                <a:schemeClr val="bg1"/>
              </a:solidFill>
              <a:effectLst/>
              <a:uLnTx/>
              <a:uFillTx/>
              <a:latin typeface="+mj-lt"/>
              <a:ea typeface="+mj-ea"/>
              <a:cs typeface="+mj-cs"/>
            </a:endParaRPr>
          </a:p>
        </p:txBody>
      </p:sp>
      <p:pic>
        <p:nvPicPr>
          <p:cNvPr id="2050" name="Picture 2"/>
          <p:cNvPicPr>
            <a:picLocks noChangeAspect="1" noChangeArrowheads="1"/>
          </p:cNvPicPr>
          <p:nvPr/>
        </p:nvPicPr>
        <p:blipFill>
          <a:blip r:embed="rId7" cstate="print"/>
          <a:srcRect/>
          <a:stretch>
            <a:fillRect/>
          </a:stretch>
        </p:blipFill>
        <p:spPr bwMode="auto">
          <a:xfrm>
            <a:off x="1475656" y="2420888"/>
            <a:ext cx="4680520" cy="6868419"/>
          </a:xfrm>
          <a:prstGeom prst="rect">
            <a:avLst/>
          </a:prstGeom>
          <a:noFill/>
          <a:ln w="9525">
            <a:noFill/>
            <a:miter lim="800000"/>
            <a:headEnd/>
            <a:tailEnd/>
          </a:ln>
        </p:spPr>
      </p:pic>
      <p:pic>
        <p:nvPicPr>
          <p:cNvPr id="20484" name="Picture 3"/>
          <p:cNvPicPr>
            <a:picLocks noChangeAspect="1" noChangeArrowheads="1"/>
          </p:cNvPicPr>
          <p:nvPr/>
        </p:nvPicPr>
        <p:blipFill>
          <a:blip r:embed="rId8" cstate="screen"/>
          <a:srcRect/>
          <a:stretch>
            <a:fillRect/>
          </a:stretch>
        </p:blipFill>
        <p:spPr bwMode="auto">
          <a:xfrm>
            <a:off x="0" y="1844824"/>
            <a:ext cx="2051720" cy="2111721"/>
          </a:xfrm>
          <a:prstGeom prst="rect">
            <a:avLst/>
          </a:prstGeom>
          <a:noFill/>
          <a:ln w="9525">
            <a:noFill/>
            <a:miter lim="800000"/>
            <a:headEnd/>
            <a:tailEnd/>
          </a:ln>
        </p:spPr>
      </p:pic>
      <p:sp>
        <p:nvSpPr>
          <p:cNvPr id="59" name="Oval 58"/>
          <p:cNvSpPr/>
          <p:nvPr/>
        </p:nvSpPr>
        <p:spPr>
          <a:xfrm>
            <a:off x="4067944" y="3501008"/>
            <a:ext cx="864096" cy="50405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196752"/>
            <a:ext cx="8208912" cy="830997"/>
          </a:xfrm>
          <a:prstGeom prst="rect">
            <a:avLst/>
          </a:prstGeom>
          <a:noFill/>
        </p:spPr>
        <p:txBody>
          <a:bodyPr wrap="square" rtlCol="0">
            <a:spAutoFit/>
          </a:bodyPr>
          <a:lstStyle/>
          <a:p>
            <a:r>
              <a:rPr lang="fr-FR" sz="2400" b="1" dirty="0" smtClean="0"/>
              <a:t>1</a:t>
            </a:r>
            <a:r>
              <a:rPr lang="fr-FR" sz="2400" b="1" baseline="30000" dirty="0" smtClean="0"/>
              <a:t>er</a:t>
            </a:r>
            <a:r>
              <a:rPr lang="fr-FR" sz="2400" b="1" dirty="0" smtClean="0"/>
              <a:t> pas à franchir </a:t>
            </a:r>
            <a:r>
              <a:rPr lang="fr-FR" sz="2400" dirty="0" smtClean="0"/>
              <a:t>: passer du concept fondamental d’émission stimulée à l’idée d’ </a:t>
            </a:r>
            <a:r>
              <a:rPr lang="fr-FR" sz="2400" dirty="0" smtClean="0">
                <a:solidFill>
                  <a:schemeClr val="accent1">
                    <a:lumMod val="75000"/>
                  </a:schemeClr>
                </a:solidFill>
              </a:rPr>
              <a:t>amplifier une onde électromagnétique </a:t>
            </a:r>
            <a:endParaRPr lang="fr-FR" sz="2400" dirty="0">
              <a:solidFill>
                <a:schemeClr val="accent1">
                  <a:lumMod val="75000"/>
                </a:schemeClr>
              </a:solidFill>
            </a:endParaRPr>
          </a:p>
        </p:txBody>
      </p:sp>
      <p:sp>
        <p:nvSpPr>
          <p:cNvPr id="3" name="TextBox 2"/>
          <p:cNvSpPr txBox="1"/>
          <p:nvPr/>
        </p:nvSpPr>
        <p:spPr>
          <a:xfrm>
            <a:off x="1043608" y="2636912"/>
            <a:ext cx="5472608" cy="646331"/>
          </a:xfrm>
          <a:prstGeom prst="rect">
            <a:avLst/>
          </a:prstGeom>
          <a:noFill/>
        </p:spPr>
        <p:txBody>
          <a:bodyPr wrap="square" rtlCol="0">
            <a:spAutoFit/>
          </a:bodyPr>
          <a:lstStyle/>
          <a:p>
            <a:r>
              <a:rPr lang="fr-FR" dirty="0" smtClean="0">
                <a:solidFill>
                  <a:schemeClr val="accent1">
                    <a:lumMod val="75000"/>
                  </a:schemeClr>
                </a:solidFill>
              </a:rPr>
              <a:t>1928</a:t>
            </a:r>
            <a:r>
              <a:rPr lang="fr-FR" dirty="0" smtClean="0"/>
              <a:t>: </a:t>
            </a:r>
            <a:r>
              <a:rPr lang="fr-FR" b="1" dirty="0" smtClean="0">
                <a:solidFill>
                  <a:srgbClr val="C00000"/>
                </a:solidFill>
              </a:rPr>
              <a:t>Rudolf </a:t>
            </a:r>
            <a:r>
              <a:rPr lang="fr-FR" b="1" dirty="0" err="1" smtClean="0">
                <a:solidFill>
                  <a:srgbClr val="C00000"/>
                </a:solidFill>
              </a:rPr>
              <a:t>Ladenburg</a:t>
            </a:r>
            <a:r>
              <a:rPr lang="fr-FR" b="1" dirty="0" smtClean="0">
                <a:solidFill>
                  <a:srgbClr val="C00000"/>
                </a:solidFill>
              </a:rPr>
              <a:t> </a:t>
            </a:r>
            <a:r>
              <a:rPr lang="fr-FR" dirty="0" smtClean="0"/>
              <a:t>observe expérimentalement  une preuve indirecte de l’émission stimulée dans le néon</a:t>
            </a:r>
          </a:p>
        </p:txBody>
      </p:sp>
      <p:sp>
        <p:nvSpPr>
          <p:cNvPr id="4" name="TextBox 3"/>
          <p:cNvSpPr txBox="1"/>
          <p:nvPr/>
        </p:nvSpPr>
        <p:spPr>
          <a:xfrm>
            <a:off x="251520" y="2132856"/>
            <a:ext cx="4032448" cy="369332"/>
          </a:xfrm>
          <a:prstGeom prst="rect">
            <a:avLst/>
          </a:prstGeom>
          <a:noFill/>
        </p:spPr>
        <p:txBody>
          <a:bodyPr wrap="square" rtlCol="0">
            <a:spAutoFit/>
          </a:bodyPr>
          <a:lstStyle/>
          <a:p>
            <a:r>
              <a:rPr lang="fr-FR" dirty="0" smtClean="0"/>
              <a:t>Développement de la spectroscopie…</a:t>
            </a:r>
            <a:endParaRPr lang="fr-FR" dirty="0"/>
          </a:p>
        </p:txBody>
      </p:sp>
      <p:sp>
        <p:nvSpPr>
          <p:cNvPr id="5" name="TextBox 4"/>
          <p:cNvSpPr txBox="1"/>
          <p:nvPr/>
        </p:nvSpPr>
        <p:spPr>
          <a:xfrm>
            <a:off x="1043608" y="3717032"/>
            <a:ext cx="4608512" cy="1200329"/>
          </a:xfrm>
          <a:prstGeom prst="rect">
            <a:avLst/>
          </a:prstGeom>
          <a:noFill/>
        </p:spPr>
        <p:txBody>
          <a:bodyPr wrap="square" rtlCol="0">
            <a:spAutoFit/>
          </a:bodyPr>
          <a:lstStyle/>
          <a:p>
            <a:r>
              <a:rPr lang="fr-FR" dirty="0" smtClean="0">
                <a:solidFill>
                  <a:schemeClr val="accent1">
                    <a:lumMod val="75000"/>
                  </a:schemeClr>
                </a:solidFill>
              </a:rPr>
              <a:t>Années 30 </a:t>
            </a:r>
            <a:r>
              <a:rPr lang="fr-FR" dirty="0" smtClean="0"/>
              <a:t>: </a:t>
            </a:r>
            <a:r>
              <a:rPr lang="fr-FR" b="1" dirty="0" smtClean="0">
                <a:solidFill>
                  <a:srgbClr val="C00000"/>
                </a:solidFill>
              </a:rPr>
              <a:t>Valentin </a:t>
            </a:r>
            <a:r>
              <a:rPr lang="fr-FR" b="1" dirty="0" err="1" smtClean="0">
                <a:solidFill>
                  <a:srgbClr val="C00000"/>
                </a:solidFill>
              </a:rPr>
              <a:t>Fabrikant</a:t>
            </a:r>
            <a:r>
              <a:rPr lang="fr-FR" b="1" dirty="0" smtClean="0">
                <a:solidFill>
                  <a:srgbClr val="C00000"/>
                </a:solidFill>
              </a:rPr>
              <a:t> </a:t>
            </a:r>
            <a:r>
              <a:rPr lang="fr-FR" dirty="0" smtClean="0"/>
              <a:t>(</a:t>
            </a:r>
            <a:r>
              <a:rPr lang="fr-FR" dirty="0" err="1" smtClean="0"/>
              <a:t>Univ</a:t>
            </a:r>
            <a:r>
              <a:rPr lang="fr-FR" dirty="0" smtClean="0"/>
              <a:t>. Moscou) envisage l’inversion de population (« température négative ») et les possibilités d’amplification de lumière. </a:t>
            </a:r>
          </a:p>
        </p:txBody>
      </p:sp>
      <p:pic>
        <p:nvPicPr>
          <p:cNvPr id="3074" name="Picture 2"/>
          <p:cNvPicPr>
            <a:picLocks noChangeAspect="1" noChangeArrowheads="1"/>
          </p:cNvPicPr>
          <p:nvPr/>
        </p:nvPicPr>
        <p:blipFill>
          <a:blip r:embed="rId3" cstate="print"/>
          <a:srcRect/>
          <a:stretch>
            <a:fillRect/>
          </a:stretch>
        </p:blipFill>
        <p:spPr bwMode="auto">
          <a:xfrm>
            <a:off x="6732240" y="2348880"/>
            <a:ext cx="979309" cy="1224136"/>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5724128" y="3861048"/>
            <a:ext cx="1473007" cy="1966144"/>
          </a:xfrm>
          <a:prstGeom prst="rect">
            <a:avLst/>
          </a:prstGeom>
          <a:noFill/>
          <a:ln w="9525">
            <a:noFill/>
            <a:miter lim="800000"/>
            <a:headEnd/>
            <a:tailEnd/>
          </a:ln>
        </p:spPr>
      </p:pic>
      <p:sp>
        <p:nvSpPr>
          <p:cNvPr id="9" name="Title 1"/>
          <p:cNvSpPr txBox="1">
            <a:spLocks/>
          </p:cNvSpPr>
          <p:nvPr/>
        </p:nvSpPr>
        <p:spPr>
          <a:xfrm>
            <a:off x="0" y="360040"/>
            <a:ext cx="8229600" cy="548680"/>
          </a:xfrm>
          <a:prstGeom prst="rect">
            <a:avLst/>
          </a:prstGeom>
        </p:spPr>
        <p:txBody>
          <a:bodyPr vert="horz" lIns="91440" tIns="45720" rIns="91440" bIns="45720" rtlCol="0" anchor="ctr">
            <a:normAutofit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200" b="0" i="1" u="none" strike="noStrike" kern="1200" cap="none" spc="0" normalizeH="0" baseline="0" noProof="0" dirty="0" smtClean="0">
                <a:ln>
                  <a:noFill/>
                </a:ln>
                <a:solidFill>
                  <a:schemeClr val="bg1"/>
                </a:solidFill>
                <a:effectLst/>
                <a:uLnTx/>
                <a:uFillTx/>
                <a:latin typeface="+mj-lt"/>
                <a:ea typeface="+mj-ea"/>
                <a:cs typeface="+mj-cs"/>
              </a:rPr>
              <a:t>Mais qui a découvert le laser ?</a:t>
            </a:r>
            <a:endParaRPr kumimoji="0" lang="fr-FR" sz="3200" b="0" i="1" u="none" strike="noStrike" kern="1200" cap="none" spc="0" normalizeH="0" baseline="0" noProof="0" dirty="0">
              <a:ln>
                <a:noFill/>
              </a:ln>
              <a:solidFill>
                <a:schemeClr val="bg1"/>
              </a:solidFill>
              <a:effectLst/>
              <a:uLnTx/>
              <a:uFillTx/>
              <a:latin typeface="+mj-lt"/>
              <a:ea typeface="+mj-ea"/>
              <a:cs typeface="+mj-cs"/>
            </a:endParaRPr>
          </a:p>
        </p:txBody>
      </p:sp>
      <p:cxnSp>
        <p:nvCxnSpPr>
          <p:cNvPr id="11" name="Connecteur droit 10"/>
          <p:cNvCxnSpPr/>
          <p:nvPr/>
        </p:nvCxnSpPr>
        <p:spPr>
          <a:xfrm>
            <a:off x="2123728" y="6093296"/>
            <a:ext cx="7920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2123728" y="5517232"/>
            <a:ext cx="792088"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2195736" y="544522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2348136" y="544522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2500536" y="544522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p:cNvSpPr/>
          <p:nvPr/>
        </p:nvSpPr>
        <p:spPr>
          <a:xfrm>
            <a:off x="2652936" y="544522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p:cNvSpPr/>
          <p:nvPr/>
        </p:nvSpPr>
        <p:spPr>
          <a:xfrm>
            <a:off x="2483768" y="602128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2805336" y="544522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9552" y="773832"/>
            <a:ext cx="8229600" cy="1143000"/>
          </a:xfrm>
        </p:spPr>
        <p:txBody>
          <a:bodyPr/>
          <a:lstStyle/>
          <a:p>
            <a:r>
              <a:rPr lang="fr-FR" dirty="0" smtClean="0"/>
              <a:t>1950 : contexte scientifique</a:t>
            </a:r>
            <a:endParaRPr lang="en-US" dirty="0" smtClean="0"/>
          </a:p>
        </p:txBody>
      </p:sp>
      <p:sp>
        <p:nvSpPr>
          <p:cNvPr id="10" name="Content Placeholder 9"/>
          <p:cNvSpPr>
            <a:spLocks noGrp="1"/>
          </p:cNvSpPr>
          <p:nvPr>
            <p:ph idx="1"/>
          </p:nvPr>
        </p:nvSpPr>
        <p:spPr>
          <a:xfrm>
            <a:off x="611560" y="1844774"/>
            <a:ext cx="5688632" cy="3096394"/>
          </a:xfrm>
        </p:spPr>
        <p:txBody>
          <a:bodyPr>
            <a:normAutofit/>
          </a:bodyPr>
          <a:lstStyle/>
          <a:p>
            <a:pPr>
              <a:buNone/>
              <a:defRPr/>
            </a:pPr>
            <a:r>
              <a:rPr lang="fr-FR" sz="2000" b="1" dirty="0" smtClean="0">
                <a:solidFill>
                  <a:schemeClr val="accent2">
                    <a:lumMod val="75000"/>
                  </a:schemeClr>
                </a:solidFill>
              </a:rPr>
              <a:t>Problématique issue de la guerre : </a:t>
            </a:r>
            <a:br>
              <a:rPr lang="fr-FR" sz="2000" b="1" dirty="0" smtClean="0">
                <a:solidFill>
                  <a:schemeClr val="accent2">
                    <a:lumMod val="75000"/>
                  </a:schemeClr>
                </a:solidFill>
              </a:rPr>
            </a:br>
            <a:r>
              <a:rPr lang="fr-FR" sz="2000" b="1" dirty="0" smtClean="0">
                <a:solidFill>
                  <a:schemeClr val="bg2">
                    <a:lumMod val="10000"/>
                  </a:schemeClr>
                </a:solidFill>
              </a:rPr>
              <a:t>Comment améliorer la précision, la directivité et la compacité des </a:t>
            </a:r>
            <a:r>
              <a:rPr lang="fr-FR" sz="2000" b="1" dirty="0" err="1" smtClean="0">
                <a:solidFill>
                  <a:schemeClr val="bg2">
                    <a:lumMod val="10000"/>
                  </a:schemeClr>
                </a:solidFill>
              </a:rPr>
              <a:t>RADARs</a:t>
            </a:r>
            <a:r>
              <a:rPr lang="fr-FR" sz="2000" b="1" dirty="0" smtClean="0">
                <a:solidFill>
                  <a:schemeClr val="bg2">
                    <a:lumMod val="10000"/>
                  </a:schemeClr>
                </a:solidFill>
              </a:rPr>
              <a:t> ?</a:t>
            </a:r>
          </a:p>
          <a:p>
            <a:pPr>
              <a:defRPr/>
            </a:pPr>
            <a:endParaRPr lang="fr-FR" sz="2000" b="1" dirty="0" smtClean="0">
              <a:solidFill>
                <a:schemeClr val="accent2">
                  <a:lumMod val="75000"/>
                </a:schemeClr>
              </a:solidFill>
            </a:endParaRPr>
          </a:p>
          <a:p>
            <a:pPr>
              <a:buNone/>
              <a:defRPr/>
            </a:pPr>
            <a:r>
              <a:rPr lang="fr-FR" sz="2000" b="1" dirty="0" smtClean="0"/>
              <a:t>	</a:t>
            </a:r>
          </a:p>
          <a:p>
            <a:pPr>
              <a:buNone/>
              <a:defRPr/>
            </a:pPr>
            <a:r>
              <a:rPr lang="fr-FR" sz="2000" b="1" dirty="0" smtClean="0">
                <a:solidFill>
                  <a:schemeClr val="accent2">
                    <a:lumMod val="50000"/>
                  </a:schemeClr>
                </a:solidFill>
              </a:rPr>
              <a:t>En diminuant la longueur d’onde ! </a:t>
            </a:r>
          </a:p>
          <a:p>
            <a:pPr>
              <a:buNone/>
              <a:defRPr/>
            </a:pPr>
            <a:r>
              <a:rPr lang="fr-FR" sz="2000" b="1" dirty="0" smtClean="0">
                <a:solidFill>
                  <a:srgbClr val="FF0000"/>
                </a:solidFill>
              </a:rPr>
              <a:t>	</a:t>
            </a:r>
            <a:r>
              <a:rPr lang="fr-FR" sz="2000" u="sng" dirty="0" smtClean="0"/>
              <a:t>Objectif</a:t>
            </a:r>
            <a:r>
              <a:rPr lang="fr-FR" sz="2000" b="1" dirty="0" smtClean="0"/>
              <a:t> </a:t>
            </a:r>
            <a:r>
              <a:rPr lang="fr-FR" sz="2000" dirty="0" smtClean="0"/>
              <a:t>:</a:t>
            </a:r>
            <a:r>
              <a:rPr lang="fr-FR" sz="2000" b="1" dirty="0" smtClean="0"/>
              <a:t> </a:t>
            </a:r>
            <a:r>
              <a:rPr lang="fr-FR" sz="2000" dirty="0" smtClean="0"/>
              <a:t>atteindre des longueurs d’onde de l’ordre du cm voire du mm (24 GHz = 1,25 cm)</a:t>
            </a:r>
          </a:p>
          <a:p>
            <a:pPr>
              <a:buNone/>
              <a:defRPr/>
            </a:pPr>
            <a:endParaRPr lang="fr-FR" sz="2000" b="1" dirty="0" smtClean="0"/>
          </a:p>
          <a:p>
            <a:pPr>
              <a:defRPr/>
            </a:pPr>
            <a:endParaRPr lang="fr-FR" sz="2000" b="1" dirty="0" smtClean="0">
              <a:solidFill>
                <a:schemeClr val="accent2">
                  <a:lumMod val="75000"/>
                </a:schemeClr>
              </a:solidFill>
            </a:endParaRPr>
          </a:p>
          <a:p>
            <a:pPr>
              <a:defRPr/>
            </a:pPr>
            <a:endParaRPr lang="fr-FR" sz="2000" b="1" dirty="0" smtClean="0">
              <a:solidFill>
                <a:srgbClr val="FF0000"/>
              </a:solidFill>
            </a:endParaRPr>
          </a:p>
          <a:p>
            <a:pPr marL="722313">
              <a:defRPr/>
            </a:pPr>
            <a:endParaRPr lang="fr-FR" sz="2000" b="1" dirty="0" smtClean="0"/>
          </a:p>
        </p:txBody>
      </p:sp>
      <p:sp>
        <p:nvSpPr>
          <p:cNvPr id="4" name="Slide Number Placeholder 3"/>
          <p:cNvSpPr>
            <a:spLocks noGrp="1"/>
          </p:cNvSpPr>
          <p:nvPr>
            <p:ph type="sldNum" sz="quarter" idx="12"/>
          </p:nvPr>
        </p:nvSpPr>
        <p:spPr/>
        <p:txBody>
          <a:bodyPr/>
          <a:lstStyle/>
          <a:p>
            <a:pPr>
              <a:defRPr/>
            </a:pPr>
            <a:fld id="{1374526B-2036-49AA-919C-AB4AB3E392B1}" type="slidenum">
              <a:rPr lang="en-US" smtClean="0"/>
              <a:pPr>
                <a:defRPr/>
              </a:pPr>
              <a:t>7</a:t>
            </a:fld>
            <a:endParaRPr lang="en-US"/>
          </a:p>
        </p:txBody>
      </p:sp>
      <p:pic>
        <p:nvPicPr>
          <p:cNvPr id="21510" name="Picture 13" descr="Radarops.gif"/>
          <p:cNvPicPr>
            <a:picLocks noChangeAspect="1"/>
          </p:cNvPicPr>
          <p:nvPr/>
        </p:nvPicPr>
        <p:blipFill>
          <a:blip r:embed="rId3" cstate="screen"/>
          <a:srcRect/>
          <a:stretch>
            <a:fillRect/>
          </a:stretch>
        </p:blipFill>
        <p:spPr bwMode="auto">
          <a:xfrm>
            <a:off x="6660232" y="1844824"/>
            <a:ext cx="1813122" cy="936104"/>
          </a:xfrm>
          <a:prstGeom prst="rect">
            <a:avLst/>
          </a:prstGeom>
          <a:noFill/>
          <a:ln w="9525">
            <a:noFill/>
            <a:miter lim="800000"/>
            <a:headEnd/>
            <a:tailEnd/>
          </a:ln>
        </p:spPr>
      </p:pic>
      <p:sp>
        <p:nvSpPr>
          <p:cNvPr id="15" name="TextBox 14"/>
          <p:cNvSpPr txBox="1"/>
          <p:nvPr/>
        </p:nvSpPr>
        <p:spPr>
          <a:xfrm>
            <a:off x="971600" y="5805264"/>
            <a:ext cx="6264696" cy="707886"/>
          </a:xfrm>
          <a:prstGeom prst="rect">
            <a:avLst/>
          </a:prstGeom>
          <a:noFill/>
        </p:spPr>
        <p:txBody>
          <a:bodyPr wrap="square">
            <a:spAutoFit/>
          </a:bodyPr>
          <a:lstStyle/>
          <a:p>
            <a:pPr>
              <a:defRPr/>
            </a:pPr>
            <a:r>
              <a:rPr lang="fr-FR" sz="2000" b="1" kern="0" dirty="0" smtClean="0">
                <a:solidFill>
                  <a:schemeClr val="tx2">
                    <a:lumMod val="75000"/>
                  </a:schemeClr>
                </a:solidFill>
                <a:latin typeface="Century Gothic"/>
              </a:rPr>
              <a:t>Problèmes : il faut des petites cavités, ça chauffe, et l’air absorbe !</a:t>
            </a:r>
          </a:p>
        </p:txBody>
      </p:sp>
      <p:sp>
        <p:nvSpPr>
          <p:cNvPr id="8" name="Rectangle 7"/>
          <p:cNvSpPr/>
          <p:nvPr/>
        </p:nvSpPr>
        <p:spPr>
          <a:xfrm>
            <a:off x="179512" y="5301208"/>
            <a:ext cx="6840760" cy="400110"/>
          </a:xfrm>
          <a:prstGeom prst="rect">
            <a:avLst/>
          </a:prstGeom>
        </p:spPr>
        <p:txBody>
          <a:bodyPr wrap="square">
            <a:spAutoFit/>
          </a:bodyPr>
          <a:lstStyle/>
          <a:p>
            <a:pPr marL="725488" eaLnBrk="0" hangingPunct="0">
              <a:spcBef>
                <a:spcPct val="20000"/>
              </a:spcBef>
              <a:buClr>
                <a:srgbClr val="333399"/>
              </a:buClr>
              <a:buFont typeface="Century Gothic" pitchFamily="34" charset="0"/>
              <a:buChar char="►"/>
              <a:defRPr/>
            </a:pPr>
            <a:r>
              <a:rPr lang="fr-FR" sz="2000" kern="0" dirty="0">
                <a:solidFill>
                  <a:srgbClr val="333399"/>
                </a:solidFill>
                <a:latin typeface="Century Gothic"/>
              </a:rPr>
              <a:t> </a:t>
            </a:r>
            <a:r>
              <a:rPr lang="fr-FR" sz="2000" b="1" kern="0" dirty="0">
                <a:solidFill>
                  <a:srgbClr val="00B050"/>
                </a:solidFill>
                <a:latin typeface="Century Gothic"/>
              </a:rPr>
              <a:t> </a:t>
            </a:r>
            <a:r>
              <a:rPr lang="fr-FR" sz="2000" b="1" kern="0" dirty="0">
                <a:solidFill>
                  <a:schemeClr val="tx2">
                    <a:lumMod val="75000"/>
                  </a:schemeClr>
                </a:solidFill>
                <a:latin typeface="Century Gothic"/>
              </a:rPr>
              <a:t>L’armée finance les </a:t>
            </a:r>
            <a:r>
              <a:rPr lang="fr-FR" sz="2000" b="1" kern="0" dirty="0" smtClean="0">
                <a:solidFill>
                  <a:schemeClr val="tx2">
                    <a:lumMod val="75000"/>
                  </a:schemeClr>
                </a:solidFill>
                <a:latin typeface="Century Gothic"/>
              </a:rPr>
              <a:t>études</a:t>
            </a:r>
          </a:p>
        </p:txBody>
      </p:sp>
      <p:pic>
        <p:nvPicPr>
          <p:cNvPr id="4099" name="Picture 3"/>
          <p:cNvPicPr>
            <a:picLocks noChangeAspect="1" noChangeArrowheads="1"/>
          </p:cNvPicPr>
          <p:nvPr/>
        </p:nvPicPr>
        <p:blipFill>
          <a:blip r:embed="rId4" cstate="screen"/>
          <a:srcRect/>
          <a:stretch>
            <a:fillRect/>
          </a:stretch>
        </p:blipFill>
        <p:spPr bwMode="auto">
          <a:xfrm>
            <a:off x="6516216" y="2780928"/>
            <a:ext cx="2232248" cy="1800979"/>
          </a:xfrm>
          <a:prstGeom prst="rect">
            <a:avLst/>
          </a:prstGeom>
          <a:noFill/>
          <a:ln w="9525">
            <a:noFill/>
            <a:miter lim="800000"/>
            <a:headEnd/>
            <a:tailEnd/>
          </a:ln>
        </p:spPr>
      </p:pic>
      <p:sp>
        <p:nvSpPr>
          <p:cNvPr id="12" name="Title 1"/>
          <p:cNvSpPr txBox="1">
            <a:spLocks/>
          </p:cNvSpPr>
          <p:nvPr/>
        </p:nvSpPr>
        <p:spPr>
          <a:xfrm>
            <a:off x="0" y="360040"/>
            <a:ext cx="8229600" cy="548680"/>
          </a:xfrm>
          <a:prstGeom prst="rect">
            <a:avLst/>
          </a:prstGeom>
        </p:spPr>
        <p:txBody>
          <a:bodyPr vert="horz" lIns="91440" tIns="45720" rIns="91440" bIns="45720" rtlCol="0" anchor="ctr">
            <a:normAutofit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3200" b="0" i="1" u="none" strike="noStrike" kern="1200" cap="none" spc="0" normalizeH="0" baseline="0" noProof="0" dirty="0" smtClean="0">
                <a:ln>
                  <a:noFill/>
                </a:ln>
                <a:solidFill>
                  <a:schemeClr val="bg1"/>
                </a:solidFill>
                <a:effectLst/>
                <a:uLnTx/>
                <a:uFillTx/>
                <a:latin typeface="+mj-lt"/>
                <a:ea typeface="+mj-ea"/>
                <a:cs typeface="+mj-cs"/>
              </a:rPr>
              <a:t>Un détour par les micro-ondes…</a:t>
            </a:r>
            <a:endParaRPr kumimoji="0" lang="fr-FR" sz="3200" b="0" i="1"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fr-FR" dirty="0" smtClean="0">
                <a:solidFill>
                  <a:schemeClr val="bg1"/>
                </a:solidFill>
              </a:rPr>
              <a:t>Charles Townes : l’idée du MASER</a:t>
            </a:r>
            <a:endParaRPr lang="fr-FR" dirty="0">
              <a:solidFill>
                <a:schemeClr val="bg1"/>
              </a:solidFill>
            </a:endParaRPr>
          </a:p>
        </p:txBody>
      </p:sp>
      <p:sp>
        <p:nvSpPr>
          <p:cNvPr id="4" name="TextBox 3"/>
          <p:cNvSpPr txBox="1"/>
          <p:nvPr/>
        </p:nvSpPr>
        <p:spPr>
          <a:xfrm>
            <a:off x="4572000" y="1628800"/>
            <a:ext cx="4176464" cy="923330"/>
          </a:xfrm>
          <a:prstGeom prst="rect">
            <a:avLst/>
          </a:prstGeom>
          <a:noFill/>
        </p:spPr>
        <p:txBody>
          <a:bodyPr wrap="square" rtlCol="0">
            <a:spAutoFit/>
          </a:bodyPr>
          <a:lstStyle/>
          <a:p>
            <a:r>
              <a:rPr lang="fr-FR" b="1" dirty="0" smtClean="0"/>
              <a:t>Années 50 : </a:t>
            </a:r>
            <a:r>
              <a:rPr lang="fr-FR" b="1" dirty="0" smtClean="0">
                <a:solidFill>
                  <a:srgbClr val="FF0000"/>
                </a:solidFill>
              </a:rPr>
              <a:t>Lamb </a:t>
            </a:r>
            <a:r>
              <a:rPr lang="fr-FR" dirty="0" smtClean="0"/>
              <a:t>et </a:t>
            </a:r>
            <a:r>
              <a:rPr lang="fr-FR" b="1" dirty="0" smtClean="0">
                <a:solidFill>
                  <a:srgbClr val="FF0000"/>
                </a:solidFill>
              </a:rPr>
              <a:t>Purcell </a:t>
            </a:r>
            <a:r>
              <a:rPr lang="fr-FR" dirty="0" smtClean="0"/>
              <a:t> : amplification d’une onde radio à 50 kHz par émission stimulée dans H</a:t>
            </a:r>
            <a:endParaRPr lang="fr-FR" dirty="0"/>
          </a:p>
        </p:txBody>
      </p:sp>
      <p:sp>
        <p:nvSpPr>
          <p:cNvPr id="6" name="TextBox 5"/>
          <p:cNvSpPr txBox="1"/>
          <p:nvPr/>
        </p:nvSpPr>
        <p:spPr>
          <a:xfrm>
            <a:off x="4860032" y="1124744"/>
            <a:ext cx="2088232" cy="461665"/>
          </a:xfrm>
          <a:prstGeom prst="rect">
            <a:avLst/>
          </a:prstGeom>
          <a:noFill/>
        </p:spPr>
        <p:txBody>
          <a:bodyPr wrap="square" rtlCol="0">
            <a:spAutoFit/>
          </a:bodyPr>
          <a:lstStyle/>
          <a:p>
            <a:r>
              <a:rPr lang="fr-FR" sz="2400" b="1" dirty="0" smtClean="0"/>
              <a:t>Spectroscopie</a:t>
            </a:r>
            <a:endParaRPr lang="fr-FR" sz="2400" b="1" dirty="0"/>
          </a:p>
        </p:txBody>
      </p:sp>
      <p:sp>
        <p:nvSpPr>
          <p:cNvPr id="9" name="ZoneTexte 8"/>
          <p:cNvSpPr txBox="1"/>
          <p:nvPr/>
        </p:nvSpPr>
        <p:spPr>
          <a:xfrm>
            <a:off x="1403648" y="1124744"/>
            <a:ext cx="2088232" cy="461665"/>
          </a:xfrm>
          <a:prstGeom prst="rect">
            <a:avLst/>
          </a:prstGeom>
          <a:noFill/>
        </p:spPr>
        <p:txBody>
          <a:bodyPr wrap="square" rtlCol="0">
            <a:spAutoFit/>
          </a:bodyPr>
          <a:lstStyle/>
          <a:p>
            <a:r>
              <a:rPr lang="fr-FR" sz="2400" b="1" dirty="0" smtClean="0"/>
              <a:t>Électronique</a:t>
            </a:r>
            <a:endParaRPr lang="fr-FR" sz="2400" b="1" dirty="0"/>
          </a:p>
        </p:txBody>
      </p:sp>
      <p:sp>
        <p:nvSpPr>
          <p:cNvPr id="10" name="ZoneTexte 9"/>
          <p:cNvSpPr txBox="1"/>
          <p:nvPr/>
        </p:nvSpPr>
        <p:spPr>
          <a:xfrm>
            <a:off x="899592" y="1700808"/>
            <a:ext cx="2736304" cy="923330"/>
          </a:xfrm>
          <a:prstGeom prst="rect">
            <a:avLst/>
          </a:prstGeom>
          <a:noFill/>
        </p:spPr>
        <p:txBody>
          <a:bodyPr wrap="square" rtlCol="0">
            <a:spAutoFit/>
          </a:bodyPr>
          <a:lstStyle/>
          <a:p>
            <a:r>
              <a:rPr lang="fr-FR" dirty="0" smtClean="0"/>
              <a:t>Concepts « micro-onde » : guides d’onde, cavités résonantes…</a:t>
            </a:r>
            <a:endParaRPr lang="fr-FR" dirty="0"/>
          </a:p>
        </p:txBody>
      </p:sp>
      <p:pic>
        <p:nvPicPr>
          <p:cNvPr id="2051" name="Picture 3"/>
          <p:cNvPicPr>
            <a:picLocks noChangeAspect="1" noChangeArrowheads="1"/>
          </p:cNvPicPr>
          <p:nvPr/>
        </p:nvPicPr>
        <p:blipFill>
          <a:blip r:embed="rId3" cstate="print"/>
          <a:srcRect t="37813" b="41458"/>
          <a:stretch>
            <a:fillRect/>
          </a:stretch>
        </p:blipFill>
        <p:spPr bwMode="auto">
          <a:xfrm rot="5400000">
            <a:off x="2951819" y="2096853"/>
            <a:ext cx="2376265" cy="432048"/>
          </a:xfrm>
          <a:prstGeom prst="rect">
            <a:avLst/>
          </a:prstGeom>
          <a:noFill/>
          <a:ln w="9525">
            <a:noFill/>
            <a:miter lim="800000"/>
            <a:headEnd/>
            <a:tailEnd/>
          </a:ln>
        </p:spPr>
      </p:pic>
      <p:grpSp>
        <p:nvGrpSpPr>
          <p:cNvPr id="23" name="Groupe 22"/>
          <p:cNvGrpSpPr/>
          <p:nvPr/>
        </p:nvGrpSpPr>
        <p:grpSpPr>
          <a:xfrm>
            <a:off x="395536" y="2852936"/>
            <a:ext cx="8748464" cy="3225844"/>
            <a:chOff x="395536" y="2852936"/>
            <a:chExt cx="8748464" cy="3225844"/>
          </a:xfrm>
        </p:grpSpPr>
        <p:sp>
          <p:nvSpPr>
            <p:cNvPr id="5" name="TextBox 4"/>
            <p:cNvSpPr txBox="1"/>
            <p:nvPr/>
          </p:nvSpPr>
          <p:spPr>
            <a:xfrm>
              <a:off x="5759624" y="4509120"/>
              <a:ext cx="3384376" cy="1569660"/>
            </a:xfrm>
            <a:prstGeom prst="rect">
              <a:avLst/>
            </a:prstGeom>
            <a:noFill/>
          </p:spPr>
          <p:txBody>
            <a:bodyPr wrap="square" rtlCol="0">
              <a:spAutoFit/>
            </a:bodyPr>
            <a:lstStyle/>
            <a:p>
              <a:r>
                <a:rPr lang="fr-FR" sz="2400" b="1" dirty="0" smtClean="0">
                  <a:solidFill>
                    <a:srgbClr val="FF0000"/>
                  </a:solidFill>
                </a:rPr>
                <a:t>Charles Townes</a:t>
              </a:r>
              <a:r>
                <a:rPr lang="fr-FR" b="1" dirty="0" smtClean="0">
                  <a:solidFill>
                    <a:srgbClr val="FF0000"/>
                  </a:solidFill>
                </a:rPr>
                <a:t>  </a:t>
              </a:r>
              <a:r>
                <a:rPr lang="fr-FR" dirty="0" smtClean="0"/>
                <a:t>(Columbia, NYC) : </a:t>
              </a:r>
              <a:r>
                <a:rPr lang="fr-FR" b="1" dirty="0" smtClean="0"/>
                <a:t>un oscillateur  </a:t>
              </a:r>
              <a:r>
                <a:rPr lang="fr-FR" dirty="0" smtClean="0"/>
                <a:t>= un amplificateur + une rétroaction (cavité) ! </a:t>
              </a:r>
            </a:p>
            <a:p>
              <a:endParaRPr lang="fr-FR" dirty="0"/>
            </a:p>
          </p:txBody>
        </p:sp>
        <p:pic>
          <p:nvPicPr>
            <p:cNvPr id="8" name="Picture 8"/>
            <p:cNvPicPr>
              <a:picLocks noChangeAspect="1" noChangeArrowheads="1"/>
            </p:cNvPicPr>
            <p:nvPr/>
          </p:nvPicPr>
          <p:blipFill>
            <a:blip r:embed="rId4" cstate="screen"/>
            <a:srcRect/>
            <a:stretch>
              <a:fillRect/>
            </a:stretch>
          </p:blipFill>
          <p:spPr bwMode="auto">
            <a:xfrm>
              <a:off x="395536" y="3140968"/>
              <a:ext cx="1042988" cy="815975"/>
            </a:xfrm>
            <a:prstGeom prst="rect">
              <a:avLst/>
            </a:prstGeom>
            <a:noFill/>
            <a:ln w="9525">
              <a:noFill/>
              <a:miter lim="800000"/>
              <a:headEnd/>
              <a:tailEnd/>
            </a:ln>
          </p:spPr>
        </p:pic>
        <p:pic>
          <p:nvPicPr>
            <p:cNvPr id="11" name="Picture 12"/>
            <p:cNvPicPr>
              <a:picLocks noChangeAspect="1" noChangeArrowheads="1"/>
            </p:cNvPicPr>
            <p:nvPr/>
          </p:nvPicPr>
          <p:blipFill>
            <a:blip r:embed="rId5" cstate="screen"/>
            <a:srcRect/>
            <a:stretch>
              <a:fillRect/>
            </a:stretch>
          </p:blipFill>
          <p:spPr bwMode="auto">
            <a:xfrm>
              <a:off x="6444208" y="2852936"/>
              <a:ext cx="1368152" cy="1687426"/>
            </a:xfrm>
            <a:prstGeom prst="rect">
              <a:avLst/>
            </a:prstGeom>
            <a:noFill/>
            <a:ln w="9525">
              <a:noFill/>
              <a:miter lim="800000"/>
              <a:headEnd/>
              <a:tailEnd/>
            </a:ln>
          </p:spPr>
        </p:pic>
        <p:cxnSp>
          <p:nvCxnSpPr>
            <p:cNvPr id="16" name="Connecteur droit avec flèche 15"/>
            <p:cNvCxnSpPr/>
            <p:nvPr/>
          </p:nvCxnSpPr>
          <p:spPr>
            <a:xfrm>
              <a:off x="2339752" y="2996952"/>
              <a:ext cx="1008112"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4716016" y="2996952"/>
              <a:ext cx="72008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2052" name="Picture 4"/>
          <p:cNvPicPr>
            <a:picLocks noChangeAspect="1" noChangeArrowheads="1"/>
          </p:cNvPicPr>
          <p:nvPr/>
        </p:nvPicPr>
        <p:blipFill>
          <a:blip r:embed="rId6" cstate="print"/>
          <a:srcRect l="22410" t="13407" r="19479" b="32453"/>
          <a:stretch>
            <a:fillRect/>
          </a:stretch>
        </p:blipFill>
        <p:spPr bwMode="auto">
          <a:xfrm>
            <a:off x="899592" y="4077072"/>
            <a:ext cx="4831082" cy="253056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467544" y="890984"/>
            <a:ext cx="8229600" cy="1143000"/>
          </a:xfrm>
        </p:spPr>
        <p:txBody>
          <a:bodyPr/>
          <a:lstStyle/>
          <a:p>
            <a:r>
              <a:rPr lang="fr-FR" dirty="0" smtClean="0"/>
              <a:t>1954 : Le MASER voit le jour</a:t>
            </a:r>
            <a:endParaRPr lang="en-US" dirty="0" smtClean="0"/>
          </a:p>
        </p:txBody>
      </p:sp>
      <p:sp>
        <p:nvSpPr>
          <p:cNvPr id="4" name="Slide Number Placeholder 3"/>
          <p:cNvSpPr>
            <a:spLocks noGrp="1"/>
          </p:cNvSpPr>
          <p:nvPr>
            <p:ph type="sldNum" sz="quarter" idx="12"/>
          </p:nvPr>
        </p:nvSpPr>
        <p:spPr/>
        <p:txBody>
          <a:bodyPr/>
          <a:lstStyle/>
          <a:p>
            <a:pPr>
              <a:defRPr/>
            </a:pPr>
            <a:fld id="{FA175DCE-5314-47AE-BD7C-994721A4D02D}" type="slidenum">
              <a:rPr lang="en-US" smtClean="0"/>
              <a:pPr>
                <a:defRPr/>
              </a:pPr>
              <a:t>9</a:t>
            </a:fld>
            <a:endParaRPr lang="en-US"/>
          </a:p>
        </p:txBody>
      </p:sp>
      <p:sp>
        <p:nvSpPr>
          <p:cNvPr id="6" name="Rectangle 47"/>
          <p:cNvSpPr>
            <a:spLocks noChangeArrowheads="1"/>
          </p:cNvSpPr>
          <p:nvPr/>
        </p:nvSpPr>
        <p:spPr bwMode="auto">
          <a:xfrm>
            <a:off x="971600" y="1772816"/>
            <a:ext cx="7127875" cy="707886"/>
          </a:xfrm>
          <a:prstGeom prst="rect">
            <a:avLst/>
          </a:prstGeom>
          <a:noFill/>
          <a:ln w="9525">
            <a:noFill/>
            <a:miter lim="800000"/>
            <a:headEnd/>
            <a:tailEnd/>
          </a:ln>
        </p:spPr>
        <p:txBody>
          <a:bodyPr>
            <a:spAutoFit/>
          </a:bodyPr>
          <a:lstStyle/>
          <a:p>
            <a:pPr>
              <a:defRPr/>
            </a:pPr>
            <a:r>
              <a:rPr lang="en-US" sz="2000" b="1" dirty="0">
                <a:latin typeface="+mj-lt"/>
              </a:rPr>
              <a:t>M</a:t>
            </a:r>
            <a:r>
              <a:rPr lang="en-US" sz="2000" dirty="0">
                <a:latin typeface="+mj-lt"/>
              </a:rPr>
              <a:t>icrowave</a:t>
            </a:r>
            <a:r>
              <a:rPr lang="en-US" sz="2000" dirty="0">
                <a:solidFill>
                  <a:schemeClr val="accent2">
                    <a:lumMod val="75000"/>
                  </a:schemeClr>
                </a:solidFill>
                <a:latin typeface="+mj-lt"/>
              </a:rPr>
              <a:t> </a:t>
            </a:r>
            <a:r>
              <a:rPr lang="en-US" sz="2000" b="1" dirty="0">
                <a:solidFill>
                  <a:schemeClr val="accent2">
                    <a:lumMod val="75000"/>
                  </a:schemeClr>
                </a:solidFill>
                <a:latin typeface="+mj-lt"/>
              </a:rPr>
              <a:t>A</a:t>
            </a:r>
            <a:r>
              <a:rPr lang="en-US" sz="2000" dirty="0">
                <a:solidFill>
                  <a:schemeClr val="accent2">
                    <a:lumMod val="75000"/>
                  </a:schemeClr>
                </a:solidFill>
                <a:latin typeface="+mj-lt"/>
              </a:rPr>
              <a:t>mplification by </a:t>
            </a:r>
            <a:r>
              <a:rPr lang="en-US" sz="2000" b="1" dirty="0">
                <a:solidFill>
                  <a:schemeClr val="accent2">
                    <a:lumMod val="75000"/>
                  </a:schemeClr>
                </a:solidFill>
                <a:latin typeface="+mj-lt"/>
              </a:rPr>
              <a:t>S</a:t>
            </a:r>
            <a:r>
              <a:rPr lang="en-US" sz="2000" dirty="0">
                <a:solidFill>
                  <a:schemeClr val="accent2">
                    <a:lumMod val="75000"/>
                  </a:schemeClr>
                </a:solidFill>
                <a:latin typeface="+mj-lt"/>
              </a:rPr>
              <a:t>timulated </a:t>
            </a:r>
            <a:r>
              <a:rPr lang="en-US" sz="2000" b="1" dirty="0">
                <a:solidFill>
                  <a:schemeClr val="accent2">
                    <a:lumMod val="75000"/>
                  </a:schemeClr>
                </a:solidFill>
                <a:latin typeface="+mj-lt"/>
              </a:rPr>
              <a:t>E</a:t>
            </a:r>
            <a:r>
              <a:rPr lang="en-US" sz="2000" dirty="0">
                <a:solidFill>
                  <a:schemeClr val="accent2">
                    <a:lumMod val="75000"/>
                  </a:schemeClr>
                </a:solidFill>
                <a:latin typeface="+mj-lt"/>
              </a:rPr>
              <a:t>mission of </a:t>
            </a:r>
            <a:r>
              <a:rPr lang="en-US" sz="2000" b="1" dirty="0">
                <a:solidFill>
                  <a:schemeClr val="accent2">
                    <a:lumMod val="75000"/>
                  </a:schemeClr>
                </a:solidFill>
                <a:latin typeface="+mj-lt"/>
              </a:rPr>
              <a:t>R</a:t>
            </a:r>
            <a:r>
              <a:rPr lang="en-US" sz="2000" dirty="0">
                <a:solidFill>
                  <a:schemeClr val="accent2">
                    <a:lumMod val="75000"/>
                  </a:schemeClr>
                </a:solidFill>
                <a:latin typeface="+mj-lt"/>
              </a:rPr>
              <a:t>adiation</a:t>
            </a:r>
            <a:br>
              <a:rPr lang="en-US" sz="2000" dirty="0">
                <a:solidFill>
                  <a:schemeClr val="accent2">
                    <a:lumMod val="75000"/>
                  </a:schemeClr>
                </a:solidFill>
                <a:latin typeface="+mj-lt"/>
              </a:rPr>
            </a:br>
            <a:endParaRPr lang="en-US" sz="2000" dirty="0">
              <a:solidFill>
                <a:schemeClr val="accent2">
                  <a:lumMod val="75000"/>
                </a:schemeClr>
              </a:solidFill>
              <a:latin typeface="+mj-lt"/>
            </a:endParaRPr>
          </a:p>
        </p:txBody>
      </p:sp>
      <p:pic>
        <p:nvPicPr>
          <p:cNvPr id="22533" name="Picture 2"/>
          <p:cNvPicPr>
            <a:picLocks noChangeAspect="1" noChangeArrowheads="1"/>
          </p:cNvPicPr>
          <p:nvPr/>
        </p:nvPicPr>
        <p:blipFill>
          <a:blip r:embed="rId3" cstate="print"/>
          <a:srcRect/>
          <a:stretch>
            <a:fillRect/>
          </a:stretch>
        </p:blipFill>
        <p:spPr bwMode="auto">
          <a:xfrm>
            <a:off x="611560" y="2276872"/>
            <a:ext cx="3008313" cy="2411412"/>
          </a:xfrm>
          <a:prstGeom prst="rect">
            <a:avLst/>
          </a:prstGeom>
          <a:noFill/>
          <a:ln w="9525">
            <a:noFill/>
            <a:miter lim="800000"/>
            <a:headEnd/>
            <a:tailEnd/>
          </a:ln>
        </p:spPr>
      </p:pic>
      <p:pic>
        <p:nvPicPr>
          <p:cNvPr id="22534" name="Picture 4"/>
          <p:cNvPicPr>
            <a:picLocks noChangeAspect="1" noChangeArrowheads="1"/>
          </p:cNvPicPr>
          <p:nvPr/>
        </p:nvPicPr>
        <p:blipFill>
          <a:blip r:embed="rId4" cstate="print"/>
          <a:srcRect/>
          <a:stretch>
            <a:fillRect/>
          </a:stretch>
        </p:blipFill>
        <p:spPr bwMode="auto">
          <a:xfrm>
            <a:off x="4139952" y="3717032"/>
            <a:ext cx="3167062" cy="2478087"/>
          </a:xfrm>
          <a:prstGeom prst="rect">
            <a:avLst/>
          </a:prstGeom>
          <a:noFill/>
          <a:ln w="9525">
            <a:noFill/>
            <a:miter lim="800000"/>
            <a:headEnd/>
            <a:tailEnd/>
          </a:ln>
        </p:spPr>
      </p:pic>
      <p:sp>
        <p:nvSpPr>
          <p:cNvPr id="10" name="TextBox 9"/>
          <p:cNvSpPr txBox="1"/>
          <p:nvPr/>
        </p:nvSpPr>
        <p:spPr>
          <a:xfrm>
            <a:off x="4211960" y="6237312"/>
            <a:ext cx="3168650" cy="261937"/>
          </a:xfrm>
          <a:prstGeom prst="rect">
            <a:avLst/>
          </a:prstGeom>
          <a:noFill/>
        </p:spPr>
        <p:txBody>
          <a:bodyPr>
            <a:spAutoFit/>
          </a:bodyPr>
          <a:lstStyle/>
          <a:p>
            <a:pPr>
              <a:defRPr/>
            </a:pPr>
            <a:r>
              <a:rPr lang="fr-FR" sz="1100" dirty="0">
                <a:latin typeface="+mj-lt"/>
              </a:rPr>
              <a:t>Prokhorov, Townes et </a:t>
            </a:r>
            <a:r>
              <a:rPr lang="fr-FR" sz="1100" dirty="0" err="1">
                <a:latin typeface="+mj-lt"/>
              </a:rPr>
              <a:t>Basov</a:t>
            </a:r>
            <a:endParaRPr lang="en-US" sz="1100" dirty="0">
              <a:latin typeface="+mj-lt"/>
            </a:endParaRPr>
          </a:p>
        </p:txBody>
      </p:sp>
      <p:sp>
        <p:nvSpPr>
          <p:cNvPr id="12" name="TextBox 11"/>
          <p:cNvSpPr txBox="1"/>
          <p:nvPr/>
        </p:nvSpPr>
        <p:spPr>
          <a:xfrm>
            <a:off x="611560" y="4653136"/>
            <a:ext cx="3168650" cy="261937"/>
          </a:xfrm>
          <a:prstGeom prst="rect">
            <a:avLst/>
          </a:prstGeom>
          <a:noFill/>
        </p:spPr>
        <p:txBody>
          <a:bodyPr>
            <a:spAutoFit/>
          </a:bodyPr>
          <a:lstStyle/>
          <a:p>
            <a:pPr>
              <a:defRPr/>
            </a:pPr>
            <a:r>
              <a:rPr lang="fr-FR" sz="1100" dirty="0">
                <a:latin typeface="+mj-lt"/>
              </a:rPr>
              <a:t>Townes et son doctorant, Jim Gordon</a:t>
            </a:r>
            <a:endParaRPr lang="en-US" sz="1100" dirty="0">
              <a:latin typeface="+mj-lt"/>
            </a:endParaRPr>
          </a:p>
        </p:txBody>
      </p:sp>
      <p:sp>
        <p:nvSpPr>
          <p:cNvPr id="14" name="Title 1"/>
          <p:cNvSpPr txBox="1">
            <a:spLocks/>
          </p:cNvSpPr>
          <p:nvPr/>
        </p:nvSpPr>
        <p:spPr>
          <a:xfrm>
            <a:off x="0" y="260648"/>
            <a:ext cx="8229600" cy="54868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fr-FR" sz="4400" b="0" u="none" strike="noStrike" kern="1200" cap="none" spc="0" normalizeH="0" baseline="0" noProof="0" dirty="0" smtClean="0">
                <a:ln>
                  <a:noFill/>
                </a:ln>
                <a:solidFill>
                  <a:schemeClr val="bg1"/>
                </a:solidFill>
                <a:effectLst/>
                <a:uLnTx/>
                <a:uFillTx/>
                <a:latin typeface="+mj-lt"/>
                <a:ea typeface="+mj-ea"/>
                <a:cs typeface="+mj-cs"/>
              </a:rPr>
              <a:t>Et deux ans plus tard…</a:t>
            </a:r>
            <a:endParaRPr kumimoji="0" lang="fr-FR" sz="4400" b="0" u="none" strike="noStrike" kern="1200" cap="none" spc="0" normalizeH="0" baseline="0" noProof="0" dirty="0">
              <a:ln>
                <a:noFill/>
              </a:ln>
              <a:solidFill>
                <a:schemeClr val="bg1"/>
              </a:solidFill>
              <a:effectLst/>
              <a:uLnTx/>
              <a:uFillTx/>
              <a:latin typeface="+mj-lt"/>
              <a:ea typeface="+mj-ea"/>
              <a:cs typeface="+mj-cs"/>
            </a:endParaRPr>
          </a:p>
        </p:txBody>
      </p:sp>
      <p:sp>
        <p:nvSpPr>
          <p:cNvPr id="13" name="TextBox 12"/>
          <p:cNvSpPr txBox="1"/>
          <p:nvPr/>
        </p:nvSpPr>
        <p:spPr>
          <a:xfrm>
            <a:off x="4067944" y="2636912"/>
            <a:ext cx="4248472" cy="646331"/>
          </a:xfrm>
          <a:prstGeom prst="rect">
            <a:avLst/>
          </a:prstGeom>
          <a:noFill/>
        </p:spPr>
        <p:txBody>
          <a:bodyPr wrap="square" rtlCol="0">
            <a:spAutoFit/>
          </a:bodyPr>
          <a:lstStyle/>
          <a:p>
            <a:r>
              <a:rPr lang="fr-FR" dirty="0" smtClean="0"/>
              <a:t>En Russie, Prokhorov et </a:t>
            </a:r>
            <a:r>
              <a:rPr lang="fr-FR" dirty="0" err="1" smtClean="0"/>
              <a:t>Basov</a:t>
            </a:r>
            <a:r>
              <a:rPr lang="fr-FR" dirty="0" smtClean="0"/>
              <a:t> ont la même idée en même temps </a:t>
            </a:r>
          </a:p>
        </p:txBody>
      </p:sp>
      <p:sp>
        <p:nvSpPr>
          <p:cNvPr id="11" name="ZoneTexte 10"/>
          <p:cNvSpPr txBox="1"/>
          <p:nvPr/>
        </p:nvSpPr>
        <p:spPr>
          <a:xfrm>
            <a:off x="539552" y="5085184"/>
            <a:ext cx="3168352" cy="1200329"/>
          </a:xfrm>
          <a:prstGeom prst="rect">
            <a:avLst/>
          </a:prstGeom>
          <a:noFill/>
        </p:spPr>
        <p:txBody>
          <a:bodyPr wrap="square" rtlCol="0">
            <a:spAutoFit/>
          </a:bodyPr>
          <a:lstStyle/>
          <a:p>
            <a:r>
              <a:rPr lang="fr-FR" dirty="0" smtClean="0"/>
              <a:t>Pas d’utilité directe en radar (!) mais des applications en métrologie (horloges atomiques)</a:t>
            </a:r>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2263</TotalTime>
  <Words>2259</Words>
  <Application>Microsoft Office PowerPoint</Application>
  <PresentationFormat>Affichage à l'écran (4:3)</PresentationFormat>
  <Paragraphs>384</Paragraphs>
  <Slides>47</Slides>
  <Notes>44</Notes>
  <HiddenSlides>0</HiddenSlides>
  <MMClips>12</MMClips>
  <ScaleCrop>false</ScaleCrop>
  <HeadingPairs>
    <vt:vector size="4" baseType="variant">
      <vt:variant>
        <vt:lpstr>Thème</vt:lpstr>
      </vt:variant>
      <vt:variant>
        <vt:i4>1</vt:i4>
      </vt:variant>
      <vt:variant>
        <vt:lpstr>Titres des diapositives</vt:lpstr>
      </vt:variant>
      <vt:variant>
        <vt:i4>47</vt:i4>
      </vt:variant>
    </vt:vector>
  </HeadingPairs>
  <TitlesOfParts>
    <vt:vector size="48" baseType="lpstr">
      <vt:lpstr>Office Theme</vt:lpstr>
      <vt:lpstr>D’Einstein à Star Wars   Comment les scientifiques et le grand public ont-ils découvert le laser ? </vt:lpstr>
      <vt:lpstr>Diapositive 2</vt:lpstr>
      <vt:lpstr>Diapositive 3</vt:lpstr>
      <vt:lpstr>Un bref rappel : le Laser en 3 mots-clés</vt:lpstr>
      <vt:lpstr>Tout commence avec Einstein…</vt:lpstr>
      <vt:lpstr>Diapositive 6</vt:lpstr>
      <vt:lpstr>1950 : contexte scientifique</vt:lpstr>
      <vt:lpstr>Charles Townes : l’idée du MASER</vt:lpstr>
      <vt:lpstr>1954 : Le MASER voit le jour</vt:lpstr>
      <vt:lpstr>Diapositive 10</vt:lpstr>
      <vt:lpstr>Diapositive 11</vt:lpstr>
      <vt:lpstr>Gordon Gould : inventeur du LASER ou du LOSER ?</vt:lpstr>
      <vt:lpstr>1958-1960 : la course au LASER est lancée !</vt:lpstr>
      <vt:lpstr>Diapositive 14</vt:lpstr>
      <vt:lpstr>Diapositive 15</vt:lpstr>
      <vt:lpstr>On refait le match : qui a inventé le laser ?</vt:lpstr>
      <vt:lpstr>Diapositive 17</vt:lpstr>
      <vt:lpstr>« L’erreur éditoriale la plus grave de l’histoire de la physique »</vt:lpstr>
      <vt:lpstr>Diapositive 19</vt:lpstr>
      <vt:lpstr>Diapositive 20</vt:lpstr>
      <vt:lpstr>Diapositive 21</vt:lpstr>
      <vt:lpstr>La lumière-arme : un très vieux rêve </vt:lpstr>
      <vt:lpstr>H.G. Wells : La Guerre des Mondes (1898)</vt:lpstr>
      <vt:lpstr>Diapositive 24</vt:lpstr>
      <vt:lpstr>Diapositive 25</vt:lpstr>
      <vt:lpstr>1951 : The day the earth stood still (Le jour où la Terre s’arrêta) de R. Wise</vt:lpstr>
      <vt:lpstr>Diapositive 27</vt:lpstr>
      <vt:lpstr>1er article paru en France sur le Laser dans « Science et Vie »</vt:lpstr>
      <vt:lpstr>Une obsession pour le « rayon de la mort » qui s’évanouit progressivement…</vt:lpstr>
      <vt:lpstr>La consécration du rayon de la Mort : STAR WARS (1977)</vt:lpstr>
      <vt:lpstr>Un mot sur les « sabres laser » (Light sabers)</vt:lpstr>
      <vt:lpstr>Un imaginaire collectif basé sur les mêmes références : le 1er laser à rubis</vt:lpstr>
      <vt:lpstr>Diapositive 33</vt:lpstr>
      <vt:lpstr>Diapositive 34</vt:lpstr>
      <vt:lpstr>Quand les séries télé se veulent pédagogues… </vt:lpstr>
      <vt:lpstr>Quand les séries explorent d’autres applications du laser…</vt:lpstr>
      <vt:lpstr>Mais… quel est le SON du laser  ?</vt:lpstr>
      <vt:lpstr>L’histoire médiatique du laser</vt:lpstr>
      <vt:lpstr>Mais en réalité…</vt:lpstr>
      <vt:lpstr>Les applications du laser</vt:lpstr>
      <vt:lpstr>Les applications du laser</vt:lpstr>
      <vt:lpstr>Le rayon de la mort existe-t-il aujourd’hui ?</vt:lpstr>
      <vt:lpstr>Une arme laser vraiment dangereuse : le pointeur laser…</vt:lpstr>
      <vt:lpstr>Le laser au cinéma aujourd’hui ?</vt:lpstr>
      <vt:lpstr>Conclusions</vt:lpstr>
      <vt:lpstr>Conclusions</vt:lpstr>
      <vt:lpstr>Merci de votre attention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Laser dans le rétro : histoire(s) d'un rayon mythique  Le laser a-t-il été inventé par les scientifiques ?</dc:title>
  <dc:creator>Labo LPL</dc:creator>
  <cp:lastModifiedBy>Sébastien Forget</cp:lastModifiedBy>
  <cp:revision>200</cp:revision>
  <dcterms:created xsi:type="dcterms:W3CDTF">2010-10-19T12:58:13Z</dcterms:created>
  <dcterms:modified xsi:type="dcterms:W3CDTF">2011-11-16T14:10:37Z</dcterms:modified>
</cp:coreProperties>
</file>